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2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711"/>
          </a:solidFill>
          <a:ln w="12700">
            <a:solidFill>
              <a:srgbClr val="0207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960000">
            <a:off x="8641080" y="-960120"/>
            <a:ext cx="4206240" cy="420624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62233">
                <a:alpha val="8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1760000">
            <a:off x="-1508760" y="3886200"/>
            <a:ext cx="4023360" cy="402336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82C42">
                <a:alpha val="80000"/>
              </a:srgbClr>
            </a:solidFill>
            <a:prstDash val="solid"/>
          </a:ln>
        </p:spPr>
      </p:sp>
      <p:pic>
        <p:nvPicPr>
          <p:cNvPr id="5" name="Image 0" descr="C:\Users\mccoy\HospitalApp\S4-and Guardian AI\web\public\pitch\guardian-ai-command-cent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0" y="0"/>
            <a:ext cx="6583680" cy="6858000"/>
          </a:xfrm>
          <a:prstGeom prst="rect">
            <a:avLst/>
          </a:prstGeom>
          <a:solidFill>
            <a:srgbClr val="020711">
              <a:alpha val="92000"/>
            </a:srgbClr>
          </a:solidFill>
          <a:ln w="12700">
            <a:solidFill>
              <a:srgbClr val="020711">
                <a:alpha val="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13232" y="658368"/>
            <a:ext cx="1828800" cy="310896"/>
          </a:xfrm>
          <a:prstGeom prst="roundRect">
            <a:avLst>
              <a:gd name="adj" fmla="val 47059"/>
            </a:avLst>
          </a:prstGeom>
          <a:solidFill>
            <a:srgbClr val="F53B57">
              <a:alpha val="18000"/>
            </a:srgbClr>
          </a:solidFill>
          <a:ln w="12700">
            <a:solidFill>
              <a:srgbClr val="F53B57">
                <a:alpha val="96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86384" y="745236"/>
            <a:ext cx="168249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F53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Deputy Governor Briefing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713232" y="1225296"/>
            <a:ext cx="5120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90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Guardian V3</a:t>
            </a:r>
            <a:endParaRPr lang="en-US" sz="3900" dirty="0"/>
          </a:p>
        </p:txBody>
      </p:sp>
      <p:sp>
        <p:nvSpPr>
          <p:cNvPr id="10" name="Text 7"/>
          <p:cNvSpPr/>
          <p:nvPr/>
        </p:nvSpPr>
        <p:spPr>
          <a:xfrm>
            <a:off x="749808" y="1975104"/>
            <a:ext cx="4892040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6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National public safety operating system for emergency reporting, AI triage, responder routing, camera handoff, and accountable government action.</a:t>
            </a:r>
            <a:endParaRPr lang="en-US" sz="1560" dirty="0"/>
          </a:p>
        </p:txBody>
      </p:sp>
      <p:sp>
        <p:nvSpPr>
          <p:cNvPr id="11" name="Shape 8"/>
          <p:cNvSpPr/>
          <p:nvPr/>
        </p:nvSpPr>
        <p:spPr>
          <a:xfrm>
            <a:off x="749808" y="3246120"/>
            <a:ext cx="1234440" cy="310896"/>
          </a:xfrm>
          <a:prstGeom prst="roundRect">
            <a:avLst>
              <a:gd name="adj" fmla="val 47059"/>
            </a:avLst>
          </a:prstGeom>
          <a:solidFill>
            <a:srgbClr val="00D2D3">
              <a:alpha val="18000"/>
            </a:srgbClr>
          </a:solidFill>
          <a:ln w="12700">
            <a:solidFill>
              <a:srgbClr val="00D2D3">
                <a:alpha val="96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22960" y="3332988"/>
            <a:ext cx="108813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Citizen safety</a:t>
            </a:r>
            <a:endParaRPr lang="en-US" sz="780" dirty="0"/>
          </a:p>
        </p:txBody>
      </p:sp>
      <p:sp>
        <p:nvSpPr>
          <p:cNvPr id="13" name="Shape 10"/>
          <p:cNvSpPr/>
          <p:nvPr/>
        </p:nvSpPr>
        <p:spPr>
          <a:xfrm>
            <a:off x="2148840" y="3246120"/>
            <a:ext cx="1600200" cy="310896"/>
          </a:xfrm>
          <a:prstGeom prst="roundRect">
            <a:avLst>
              <a:gd name="adj" fmla="val 47059"/>
            </a:avLst>
          </a:prstGeom>
          <a:solidFill>
            <a:srgbClr val="10AC84">
              <a:alpha val="18000"/>
            </a:srgbClr>
          </a:solidFill>
          <a:ln w="12700">
            <a:solidFill>
              <a:srgbClr val="10AC84">
                <a:alpha val="96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221992" y="3332988"/>
            <a:ext cx="145389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Responder coordination</a:t>
            </a:r>
            <a:endParaRPr lang="en-US" sz="780" dirty="0"/>
          </a:p>
        </p:txBody>
      </p:sp>
      <p:sp>
        <p:nvSpPr>
          <p:cNvPr id="15" name="Shape 12"/>
          <p:cNvSpPr/>
          <p:nvPr/>
        </p:nvSpPr>
        <p:spPr>
          <a:xfrm>
            <a:off x="3913632" y="3246120"/>
            <a:ext cx="1170432" cy="310896"/>
          </a:xfrm>
          <a:prstGeom prst="roundRect">
            <a:avLst>
              <a:gd name="adj" fmla="val 47059"/>
            </a:avLst>
          </a:prstGeom>
          <a:solidFill>
            <a:srgbClr val="8B5CF6">
              <a:alpha val="18000"/>
            </a:srgbClr>
          </a:solidFill>
          <a:ln w="12700">
            <a:solidFill>
              <a:srgbClr val="8B5CF6">
                <a:alpha val="96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3986784" y="3332988"/>
            <a:ext cx="102412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8B5C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Privacy vault</a:t>
            </a:r>
            <a:endParaRPr lang="en-US" sz="780" dirty="0"/>
          </a:p>
        </p:txBody>
      </p:sp>
      <p:sp>
        <p:nvSpPr>
          <p:cNvPr id="17" name="Shape 14"/>
          <p:cNvSpPr/>
          <p:nvPr/>
        </p:nvSpPr>
        <p:spPr>
          <a:xfrm>
            <a:off x="749808" y="5102352"/>
            <a:ext cx="2240280" cy="868680"/>
          </a:xfrm>
          <a:prstGeom prst="roundRect">
            <a:avLst>
              <a:gd name="adj" fmla="val 8421"/>
            </a:avLst>
          </a:prstGeom>
          <a:solidFill>
            <a:srgbClr val="071421">
              <a:alpha val="93000"/>
            </a:srgbClr>
          </a:solidFill>
          <a:ln w="12700">
            <a:solidFill>
              <a:srgbClr val="00D2D3">
                <a:alpha val="90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14400" y="5266944"/>
            <a:ext cx="18745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</a:t>
            </a:r>
            <a:endParaRPr lang="en-US" sz="1900" dirty="0"/>
          </a:p>
        </p:txBody>
      </p:sp>
      <p:sp>
        <p:nvSpPr>
          <p:cNvPr id="19" name="Text 16"/>
          <p:cNvSpPr/>
          <p:nvPr/>
        </p:nvSpPr>
        <p:spPr>
          <a:xfrm>
            <a:off x="914400" y="5623560"/>
            <a:ext cx="1874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70" b="1" dirty="0">
                <a:solidFill>
                  <a:srgbClr val="94A3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Product surfaces</a:t>
            </a:r>
            <a:endParaRPr lang="en-US" sz="770" dirty="0"/>
          </a:p>
        </p:txBody>
      </p:sp>
      <p:sp>
        <p:nvSpPr>
          <p:cNvPr id="20" name="Shape 17"/>
          <p:cNvSpPr/>
          <p:nvPr/>
        </p:nvSpPr>
        <p:spPr>
          <a:xfrm>
            <a:off x="3182112" y="5102352"/>
            <a:ext cx="2240280" cy="868680"/>
          </a:xfrm>
          <a:prstGeom prst="roundRect">
            <a:avLst>
              <a:gd name="adj" fmla="val 8421"/>
            </a:avLst>
          </a:prstGeom>
          <a:solidFill>
            <a:srgbClr val="071421">
              <a:alpha val="93000"/>
            </a:srgbClr>
          </a:solidFill>
          <a:ln w="12700">
            <a:solidFill>
              <a:srgbClr val="FFB142">
                <a:alpha val="9000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3346704" y="5266944"/>
            <a:ext cx="18745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900" dirty="0"/>
          </a:p>
        </p:txBody>
      </p:sp>
      <p:sp>
        <p:nvSpPr>
          <p:cNvPr id="22" name="Text 19"/>
          <p:cNvSpPr/>
          <p:nvPr/>
        </p:nvSpPr>
        <p:spPr>
          <a:xfrm>
            <a:off x="3346704" y="5623560"/>
            <a:ext cx="1874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70" b="1" dirty="0">
                <a:solidFill>
                  <a:srgbClr val="94A3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Emergency lifecycle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640080" y="6510528"/>
            <a:ext cx="1463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Guardian V3</a:t>
            </a:r>
            <a:endParaRPr lang="en-US" sz="650" dirty="0"/>
          </a:p>
        </p:txBody>
      </p:sp>
      <p:sp>
        <p:nvSpPr>
          <p:cNvPr id="24" name="Text 21"/>
          <p:cNvSpPr/>
          <p:nvPr/>
        </p:nvSpPr>
        <p:spPr>
          <a:xfrm>
            <a:off x="11384280" y="6510528"/>
            <a:ext cx="182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2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711"/>
          </a:solidFill>
          <a:ln w="12700">
            <a:solidFill>
              <a:srgbClr val="0207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960000">
            <a:off x="8641080" y="-960120"/>
            <a:ext cx="4206240" cy="420624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62233">
                <a:alpha val="8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1760000">
            <a:off x="-1508760" y="3886200"/>
            <a:ext cx="4023360" cy="402336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82C42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475488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TRACK ME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40080" y="941832"/>
            <a:ext cx="813816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predicts the next useful interception point instead of just showing the last dot.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58368" y="1993392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8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Responder GPS, incident GPS, camera timestamps, plate sightings, speed, and heading become movement intelligence.</a:t>
            </a:r>
            <a:endParaRPr lang="en-US" sz="1280" dirty="0"/>
          </a:p>
        </p:txBody>
      </p:sp>
      <p:sp>
        <p:nvSpPr>
          <p:cNvPr id="8" name="Shape 6"/>
          <p:cNvSpPr/>
          <p:nvPr/>
        </p:nvSpPr>
        <p:spPr>
          <a:xfrm>
            <a:off x="640080" y="2487168"/>
            <a:ext cx="1143000" cy="32004"/>
          </a:xfrm>
          <a:prstGeom prst="rect">
            <a:avLst/>
          </a:prstGeom>
          <a:solidFill>
            <a:srgbClr val="00D2D3"/>
          </a:solidFill>
          <a:ln w="12700">
            <a:solidFill>
              <a:srgbClr val="00D2D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22960" y="2743200"/>
            <a:ext cx="5486400" cy="2761488"/>
          </a:xfrm>
          <a:prstGeom prst="roundRect">
            <a:avLst>
              <a:gd name="adj" fmla="val 2649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00D2D3">
                <a:alpha val="9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51560" y="2907792"/>
            <a:ext cx="0" cy="2331720"/>
          </a:xfrm>
          <a:prstGeom prst="line">
            <a:avLst/>
          </a:prstGeom>
          <a:noFill/>
          <a:ln w="12700">
            <a:solidFill>
              <a:srgbClr val="194155">
                <a:alpha val="8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764792" y="2907792"/>
            <a:ext cx="0" cy="2331720"/>
          </a:xfrm>
          <a:prstGeom prst="line">
            <a:avLst/>
          </a:prstGeom>
          <a:noFill/>
          <a:ln w="12700">
            <a:solidFill>
              <a:srgbClr val="194155">
                <a:alpha val="8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478024" y="2907792"/>
            <a:ext cx="0" cy="2331720"/>
          </a:xfrm>
          <a:prstGeom prst="line">
            <a:avLst/>
          </a:prstGeom>
          <a:noFill/>
          <a:ln w="12700">
            <a:solidFill>
              <a:srgbClr val="194155">
                <a:alpha val="8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3191256" y="2907792"/>
            <a:ext cx="0" cy="2331720"/>
          </a:xfrm>
          <a:prstGeom prst="line">
            <a:avLst/>
          </a:prstGeom>
          <a:noFill/>
          <a:ln w="12700">
            <a:solidFill>
              <a:srgbClr val="194155">
                <a:alpha val="8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904488" y="2907792"/>
            <a:ext cx="0" cy="2331720"/>
          </a:xfrm>
          <a:prstGeom prst="line">
            <a:avLst/>
          </a:prstGeom>
          <a:noFill/>
          <a:ln w="12700">
            <a:solidFill>
              <a:srgbClr val="194155">
                <a:alpha val="8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617720" y="2907792"/>
            <a:ext cx="0" cy="2331720"/>
          </a:xfrm>
          <a:prstGeom prst="line">
            <a:avLst/>
          </a:prstGeom>
          <a:noFill/>
          <a:ln w="12700">
            <a:solidFill>
              <a:srgbClr val="194155">
                <a:alpha val="8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330952" y="2907792"/>
            <a:ext cx="0" cy="2331720"/>
          </a:xfrm>
          <a:prstGeom prst="line">
            <a:avLst/>
          </a:prstGeom>
          <a:noFill/>
          <a:ln w="12700">
            <a:solidFill>
              <a:srgbClr val="194155">
                <a:alpha val="8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1051560" y="3035808"/>
            <a:ext cx="4754880" cy="0"/>
          </a:xfrm>
          <a:prstGeom prst="line">
            <a:avLst/>
          </a:prstGeom>
          <a:noFill/>
          <a:ln w="12700">
            <a:solidFill>
              <a:srgbClr val="194155">
                <a:alpha val="8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51560" y="3602736"/>
            <a:ext cx="4754880" cy="0"/>
          </a:xfrm>
          <a:prstGeom prst="line">
            <a:avLst/>
          </a:prstGeom>
          <a:noFill/>
          <a:ln w="12700">
            <a:solidFill>
              <a:srgbClr val="194155">
                <a:alpha val="8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51560" y="4169664"/>
            <a:ext cx="4754880" cy="0"/>
          </a:xfrm>
          <a:prstGeom prst="line">
            <a:avLst/>
          </a:prstGeom>
          <a:noFill/>
          <a:ln w="12700">
            <a:solidFill>
              <a:srgbClr val="194155">
                <a:alpha val="8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1560" y="4736592"/>
            <a:ext cx="4754880" cy="0"/>
          </a:xfrm>
          <a:prstGeom prst="line">
            <a:avLst/>
          </a:prstGeom>
          <a:noFill/>
          <a:ln w="12700">
            <a:solidFill>
              <a:srgbClr val="194155">
                <a:alpha val="8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234440" y="4370832"/>
            <a:ext cx="713232" cy="310896"/>
          </a:xfrm>
          <a:prstGeom prst="roundRect">
            <a:avLst>
              <a:gd name="adj" fmla="val 47059"/>
            </a:avLst>
          </a:prstGeom>
          <a:solidFill>
            <a:srgbClr val="F53B57">
              <a:alpha val="18000"/>
            </a:srgbClr>
          </a:solidFill>
          <a:ln w="12700">
            <a:solidFill>
              <a:srgbClr val="F53B57">
                <a:alpha val="96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307592" y="4457700"/>
            <a:ext cx="56692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F53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Crime</a:t>
            </a:r>
            <a:endParaRPr lang="en-US" sz="780" dirty="0"/>
          </a:p>
        </p:txBody>
      </p:sp>
      <p:sp>
        <p:nvSpPr>
          <p:cNvPr id="23" name="Shape 21"/>
          <p:cNvSpPr/>
          <p:nvPr/>
        </p:nvSpPr>
        <p:spPr>
          <a:xfrm>
            <a:off x="2743200" y="3794760"/>
            <a:ext cx="1005840" cy="310896"/>
          </a:xfrm>
          <a:prstGeom prst="roundRect">
            <a:avLst>
              <a:gd name="adj" fmla="val 47059"/>
            </a:avLst>
          </a:prstGeom>
          <a:solidFill>
            <a:srgbClr val="00D2D3">
              <a:alpha val="18000"/>
            </a:srgbClr>
          </a:solidFill>
          <a:ln w="12700">
            <a:solidFill>
              <a:srgbClr val="00D2D3">
                <a:alpha val="96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816352" y="3881628"/>
            <a:ext cx="85953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Camera hit</a:t>
            </a:r>
            <a:endParaRPr lang="en-US" sz="780" dirty="0"/>
          </a:p>
        </p:txBody>
      </p:sp>
      <p:sp>
        <p:nvSpPr>
          <p:cNvPr id="25" name="Shape 23"/>
          <p:cNvSpPr/>
          <p:nvPr/>
        </p:nvSpPr>
        <p:spPr>
          <a:xfrm>
            <a:off x="4069080" y="3246120"/>
            <a:ext cx="1097280" cy="310896"/>
          </a:xfrm>
          <a:prstGeom prst="roundRect">
            <a:avLst>
              <a:gd name="adj" fmla="val 47059"/>
            </a:avLst>
          </a:prstGeom>
          <a:solidFill>
            <a:srgbClr val="FFB142">
              <a:alpha val="18000"/>
            </a:srgbClr>
          </a:solidFill>
          <a:ln w="12700">
            <a:solidFill>
              <a:srgbClr val="FFB142">
                <a:alpha val="96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142232" y="3332988"/>
            <a:ext cx="95097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camera</a:t>
            </a:r>
            <a:endParaRPr lang="en-US" sz="780" dirty="0"/>
          </a:p>
        </p:txBody>
      </p:sp>
      <p:sp>
        <p:nvSpPr>
          <p:cNvPr id="27" name="Shape 25"/>
          <p:cNvSpPr/>
          <p:nvPr/>
        </p:nvSpPr>
        <p:spPr>
          <a:xfrm>
            <a:off x="4773168" y="4736592"/>
            <a:ext cx="960120" cy="310896"/>
          </a:xfrm>
          <a:prstGeom prst="roundRect">
            <a:avLst>
              <a:gd name="adj" fmla="val 47059"/>
            </a:avLst>
          </a:prstGeom>
          <a:solidFill>
            <a:srgbClr val="10AC84">
              <a:alpha val="18000"/>
            </a:srgbClr>
          </a:solidFill>
          <a:ln w="12700">
            <a:solidFill>
              <a:srgbClr val="10AC84">
                <a:alpha val="96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46320" y="4823460"/>
            <a:ext cx="81381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Block point</a:t>
            </a:r>
            <a:endParaRPr lang="en-US" sz="780" dirty="0"/>
          </a:p>
        </p:txBody>
      </p:sp>
      <p:sp>
        <p:nvSpPr>
          <p:cNvPr id="29" name="Shape 27"/>
          <p:cNvSpPr/>
          <p:nvPr/>
        </p:nvSpPr>
        <p:spPr>
          <a:xfrm>
            <a:off x="1865376" y="4535424"/>
            <a:ext cx="1042416" cy="-566928"/>
          </a:xfrm>
          <a:prstGeom prst="line">
            <a:avLst/>
          </a:prstGeom>
          <a:noFill/>
          <a:ln w="12700">
            <a:solidFill>
              <a:srgbClr val="F53B57"/>
            </a:solidFill>
            <a:prstDash val="solid"/>
            <a:headEnd type="none"/>
            <a:tailEnd type="triangle"/>
          </a:ln>
        </p:spPr>
      </p:sp>
      <p:sp>
        <p:nvSpPr>
          <p:cNvPr id="30" name="Shape 28"/>
          <p:cNvSpPr/>
          <p:nvPr/>
        </p:nvSpPr>
        <p:spPr>
          <a:xfrm>
            <a:off x="3685032" y="3950208"/>
            <a:ext cx="886968" cy="-530352"/>
          </a:xfrm>
          <a:prstGeom prst="line">
            <a:avLst/>
          </a:prstGeom>
          <a:noFill/>
          <a:ln w="12700">
            <a:solidFill>
              <a:srgbClr val="00D2D3"/>
            </a:solidFill>
            <a:prstDash val="solid"/>
            <a:headEnd type="none"/>
            <a:tailEnd type="triangle"/>
          </a:ln>
        </p:spPr>
      </p:sp>
      <p:sp>
        <p:nvSpPr>
          <p:cNvPr id="31" name="Shape 29"/>
          <p:cNvSpPr/>
          <p:nvPr/>
        </p:nvSpPr>
        <p:spPr>
          <a:xfrm>
            <a:off x="4919472" y="3547872"/>
            <a:ext cx="256032" cy="1133856"/>
          </a:xfrm>
          <a:prstGeom prst="line">
            <a:avLst/>
          </a:prstGeom>
          <a:noFill/>
          <a:ln w="12700">
            <a:solidFill>
              <a:srgbClr val="FFB142"/>
            </a:solidFill>
            <a:prstDash val="solid"/>
            <a:headEnd type="none"/>
            <a:tailEnd type="triangle"/>
          </a:ln>
        </p:spPr>
      </p:sp>
      <p:sp>
        <p:nvSpPr>
          <p:cNvPr id="32" name="Shape 30"/>
          <p:cNvSpPr/>
          <p:nvPr/>
        </p:nvSpPr>
        <p:spPr>
          <a:xfrm>
            <a:off x="6720840" y="2743200"/>
            <a:ext cx="4480560" cy="658368"/>
          </a:xfrm>
          <a:prstGeom prst="roundRect">
            <a:avLst>
              <a:gd name="adj" fmla="val 11111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10AC84">
                <a:alpha val="9000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922008" y="2944368"/>
            <a:ext cx="407822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Speed</a:t>
            </a:r>
            <a:endParaRPr lang="en-US" sz="1500" dirty="0"/>
          </a:p>
        </p:txBody>
      </p:sp>
      <p:sp>
        <p:nvSpPr>
          <p:cNvPr id="34" name="Text 32"/>
          <p:cNvSpPr/>
          <p:nvPr/>
        </p:nvSpPr>
        <p:spPr>
          <a:xfrm>
            <a:off x="6922008" y="3438144"/>
            <a:ext cx="4078224" cy="-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Computed from responder GPS and camera timestamp differences.</a:t>
            </a:r>
            <a:endParaRPr lang="en-US" sz="1020" dirty="0"/>
          </a:p>
        </p:txBody>
      </p:sp>
      <p:sp>
        <p:nvSpPr>
          <p:cNvPr id="35" name="Shape 33"/>
          <p:cNvSpPr/>
          <p:nvPr/>
        </p:nvSpPr>
        <p:spPr>
          <a:xfrm>
            <a:off x="6720840" y="3566160"/>
            <a:ext cx="4480560" cy="658368"/>
          </a:xfrm>
          <a:prstGeom prst="roundRect">
            <a:avLst>
              <a:gd name="adj" fmla="val 11111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00D2D3">
                <a:alpha val="9000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922008" y="3767328"/>
            <a:ext cx="407822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Direction</a:t>
            </a:r>
            <a:endParaRPr lang="en-US" sz="1500" dirty="0"/>
          </a:p>
        </p:txBody>
      </p:sp>
      <p:sp>
        <p:nvSpPr>
          <p:cNvPr id="37" name="Text 35"/>
          <p:cNvSpPr/>
          <p:nvPr/>
        </p:nvSpPr>
        <p:spPr>
          <a:xfrm>
            <a:off x="6922008" y="4261104"/>
            <a:ext cx="4078224" cy="-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Projected from last known heading and road graph.</a:t>
            </a:r>
            <a:endParaRPr lang="en-US" sz="1020" dirty="0"/>
          </a:p>
        </p:txBody>
      </p:sp>
      <p:sp>
        <p:nvSpPr>
          <p:cNvPr id="38" name="Shape 36"/>
          <p:cNvSpPr/>
          <p:nvPr/>
        </p:nvSpPr>
        <p:spPr>
          <a:xfrm>
            <a:off x="6720840" y="4389120"/>
            <a:ext cx="4480560" cy="658368"/>
          </a:xfrm>
          <a:prstGeom prst="roundRect">
            <a:avLst>
              <a:gd name="adj" fmla="val 11111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FB142">
                <a:alpha val="90000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922008" y="4590288"/>
            <a:ext cx="407822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camera</a:t>
            </a:r>
            <a:endParaRPr lang="en-US" sz="1500" dirty="0"/>
          </a:p>
        </p:txBody>
      </p:sp>
      <p:sp>
        <p:nvSpPr>
          <p:cNvPr id="40" name="Text 38"/>
          <p:cNvSpPr/>
          <p:nvPr/>
        </p:nvSpPr>
        <p:spPr>
          <a:xfrm>
            <a:off x="6922008" y="5084064"/>
            <a:ext cx="4078224" cy="-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Prioritizes cameras likely to see the vehicle next.</a:t>
            </a:r>
            <a:endParaRPr lang="en-US" sz="1020" dirty="0"/>
          </a:p>
        </p:txBody>
      </p:sp>
      <p:sp>
        <p:nvSpPr>
          <p:cNvPr id="41" name="Shape 39"/>
          <p:cNvSpPr/>
          <p:nvPr/>
        </p:nvSpPr>
        <p:spPr>
          <a:xfrm>
            <a:off x="6720840" y="5212080"/>
            <a:ext cx="4480560" cy="658368"/>
          </a:xfrm>
          <a:prstGeom prst="roundRect">
            <a:avLst>
              <a:gd name="adj" fmla="val 11111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53B57">
                <a:alpha val="90000"/>
              </a:srgbClr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922008" y="5413248"/>
            <a:ext cx="407822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53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Block point</a:t>
            </a:r>
            <a:endParaRPr lang="en-US" sz="1500" dirty="0"/>
          </a:p>
        </p:txBody>
      </p:sp>
      <p:sp>
        <p:nvSpPr>
          <p:cNvPr id="43" name="Text 41"/>
          <p:cNvSpPr/>
          <p:nvPr/>
        </p:nvSpPr>
        <p:spPr>
          <a:xfrm>
            <a:off x="6922008" y="5907024"/>
            <a:ext cx="4078224" cy="-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Recommends safer responder interception zones.</a:t>
            </a:r>
            <a:endParaRPr lang="en-US" sz="1020" dirty="0"/>
          </a:p>
        </p:txBody>
      </p:sp>
      <p:sp>
        <p:nvSpPr>
          <p:cNvPr id="44" name="Text 42"/>
          <p:cNvSpPr/>
          <p:nvPr/>
        </p:nvSpPr>
        <p:spPr>
          <a:xfrm>
            <a:off x="640080" y="6510528"/>
            <a:ext cx="1463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Guardian V3</a:t>
            </a:r>
            <a:endParaRPr lang="en-US" sz="650" dirty="0"/>
          </a:p>
        </p:txBody>
      </p:sp>
      <p:sp>
        <p:nvSpPr>
          <p:cNvPr id="45" name="Text 43"/>
          <p:cNvSpPr/>
          <p:nvPr/>
        </p:nvSpPr>
        <p:spPr>
          <a:xfrm>
            <a:off x="11384280" y="6510528"/>
            <a:ext cx="182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6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2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711"/>
          </a:solidFill>
          <a:ln w="12700">
            <a:solidFill>
              <a:srgbClr val="0207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960000">
            <a:off x="8641080" y="-960120"/>
            <a:ext cx="4206240" cy="420624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62233">
                <a:alpha val="8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1760000">
            <a:off x="-1508760" y="3886200"/>
            <a:ext cx="4023360" cy="402336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82C42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475488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CAMERA HANDOFF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40080" y="941832"/>
            <a:ext cx="813816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Citizen and government cameras become a lawful thinking layer for public safety models.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58368" y="1993392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8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can register cameras, validate ownership, request incident-relevant frames, and hand context across the camera graph.</a:t>
            </a:r>
            <a:endParaRPr lang="en-US" sz="1280" dirty="0"/>
          </a:p>
        </p:txBody>
      </p:sp>
      <p:sp>
        <p:nvSpPr>
          <p:cNvPr id="8" name="Shape 6"/>
          <p:cNvSpPr/>
          <p:nvPr/>
        </p:nvSpPr>
        <p:spPr>
          <a:xfrm>
            <a:off x="640080" y="2487168"/>
            <a:ext cx="1143000" cy="32004"/>
          </a:xfrm>
          <a:prstGeom prst="rect">
            <a:avLst/>
          </a:prstGeom>
          <a:solidFill>
            <a:srgbClr val="00D2D3"/>
          </a:solidFill>
          <a:ln w="12700">
            <a:solidFill>
              <a:srgbClr val="00D2D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22960" y="297180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00D2D3">
                <a:alpha val="9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24128" y="317296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00D2D3">
              <a:alpha val="18000"/>
            </a:srgbClr>
          </a:solidFill>
          <a:ln w="12700">
            <a:solidFill>
              <a:srgbClr val="00D2D3">
                <a:alpha val="96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97280" y="32598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780" dirty="0"/>
          </a:p>
        </p:txBody>
      </p:sp>
      <p:sp>
        <p:nvSpPr>
          <p:cNvPr id="12" name="Text 10"/>
          <p:cNvSpPr/>
          <p:nvPr/>
        </p:nvSpPr>
        <p:spPr>
          <a:xfrm>
            <a:off x="1024128" y="355701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Register</a:t>
            </a:r>
            <a:endParaRPr lang="en-US" sz="1220" dirty="0"/>
          </a:p>
        </p:txBody>
      </p:sp>
      <p:sp>
        <p:nvSpPr>
          <p:cNvPr id="13" name="Text 11"/>
          <p:cNvSpPr/>
          <p:nvPr/>
        </p:nvSpPr>
        <p:spPr>
          <a:xfrm>
            <a:off x="1024128" y="383133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 adds camera location, type, and access policy.</a:t>
            </a:r>
            <a:endParaRPr lang="en-US" sz="730" dirty="0"/>
          </a:p>
        </p:txBody>
      </p:sp>
      <p:sp>
        <p:nvSpPr>
          <p:cNvPr id="14" name="Shape 12"/>
          <p:cNvSpPr/>
          <p:nvPr/>
        </p:nvSpPr>
        <p:spPr>
          <a:xfrm>
            <a:off x="3017520" y="297180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10AC84">
                <a:alpha val="90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218688" y="317296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10AC84">
              <a:alpha val="18000"/>
            </a:srgbClr>
          </a:solidFill>
          <a:ln w="12700">
            <a:solidFill>
              <a:srgbClr val="10AC84">
                <a:alpha val="96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91840" y="32598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80" dirty="0"/>
          </a:p>
        </p:txBody>
      </p:sp>
      <p:sp>
        <p:nvSpPr>
          <p:cNvPr id="17" name="Text 15"/>
          <p:cNvSpPr/>
          <p:nvPr/>
        </p:nvSpPr>
        <p:spPr>
          <a:xfrm>
            <a:off x="3218688" y="355701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Verify</a:t>
            </a:r>
            <a:endParaRPr lang="en-US" sz="1220" dirty="0"/>
          </a:p>
        </p:txBody>
      </p:sp>
      <p:sp>
        <p:nvSpPr>
          <p:cNvPr id="18" name="Text 16"/>
          <p:cNvSpPr/>
          <p:nvPr/>
        </p:nvSpPr>
        <p:spPr>
          <a:xfrm>
            <a:off x="3218688" y="383133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Government validates identity, consent, and camera metadata.</a:t>
            </a:r>
            <a:endParaRPr lang="en-US" sz="730" dirty="0"/>
          </a:p>
        </p:txBody>
      </p:sp>
      <p:sp>
        <p:nvSpPr>
          <p:cNvPr id="19" name="Shape 17"/>
          <p:cNvSpPr/>
          <p:nvPr/>
        </p:nvSpPr>
        <p:spPr>
          <a:xfrm>
            <a:off x="5212080" y="297180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FB142">
                <a:alpha val="90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413248" y="317296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FFB142">
              <a:alpha val="18000"/>
            </a:srgbClr>
          </a:solidFill>
          <a:ln w="12700">
            <a:solidFill>
              <a:srgbClr val="FFB142">
                <a:alpha val="96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0" y="32598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80" dirty="0"/>
          </a:p>
        </p:txBody>
      </p:sp>
      <p:sp>
        <p:nvSpPr>
          <p:cNvPr id="22" name="Text 20"/>
          <p:cNvSpPr/>
          <p:nvPr/>
        </p:nvSpPr>
        <p:spPr>
          <a:xfrm>
            <a:off x="5413248" y="355701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</a:t>
            </a:r>
            <a:endParaRPr lang="en-US" sz="1220" dirty="0"/>
          </a:p>
        </p:txBody>
      </p:sp>
      <p:sp>
        <p:nvSpPr>
          <p:cNvPr id="23" name="Text 21"/>
          <p:cNvSpPr/>
          <p:nvPr/>
        </p:nvSpPr>
        <p:spPr>
          <a:xfrm>
            <a:off x="5413248" y="383133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Incident watchlist tells relevant cameras what to look for.</a:t>
            </a:r>
            <a:endParaRPr lang="en-US" sz="730" dirty="0"/>
          </a:p>
        </p:txBody>
      </p:sp>
      <p:sp>
        <p:nvSpPr>
          <p:cNvPr id="24" name="Shape 22"/>
          <p:cNvSpPr/>
          <p:nvPr/>
        </p:nvSpPr>
        <p:spPr>
          <a:xfrm>
            <a:off x="7406640" y="297180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8B5CF6">
                <a:alpha val="90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607808" y="317296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8B5CF6">
              <a:alpha val="18000"/>
            </a:srgbClr>
          </a:solidFill>
          <a:ln w="12700">
            <a:solidFill>
              <a:srgbClr val="8B5CF6">
                <a:alpha val="96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680960" y="32598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8B5C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80" dirty="0"/>
          </a:p>
        </p:txBody>
      </p:sp>
      <p:sp>
        <p:nvSpPr>
          <p:cNvPr id="27" name="Text 25"/>
          <p:cNvSpPr/>
          <p:nvPr/>
        </p:nvSpPr>
        <p:spPr>
          <a:xfrm>
            <a:off x="7607808" y="355701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8B5C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Handoff</a:t>
            </a:r>
            <a:endParaRPr lang="en-US" sz="1220" dirty="0"/>
          </a:p>
        </p:txBody>
      </p:sp>
      <p:sp>
        <p:nvSpPr>
          <p:cNvPr id="28" name="Text 26"/>
          <p:cNvSpPr/>
          <p:nvPr/>
        </p:nvSpPr>
        <p:spPr>
          <a:xfrm>
            <a:off x="7607808" y="383133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camera receives context from previous sighting.</a:t>
            </a:r>
            <a:endParaRPr lang="en-US" sz="730" dirty="0"/>
          </a:p>
        </p:txBody>
      </p:sp>
      <p:sp>
        <p:nvSpPr>
          <p:cNvPr id="29" name="Shape 27"/>
          <p:cNvSpPr/>
          <p:nvPr/>
        </p:nvSpPr>
        <p:spPr>
          <a:xfrm>
            <a:off x="9601200" y="297180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53B57">
                <a:alpha val="90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802368" y="317296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F53B57">
              <a:alpha val="18000"/>
            </a:srgbClr>
          </a:solidFill>
          <a:ln w="12700">
            <a:solidFill>
              <a:srgbClr val="F53B57">
                <a:alpha val="9600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875520" y="32598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F53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80" dirty="0"/>
          </a:p>
        </p:txBody>
      </p:sp>
      <p:sp>
        <p:nvSpPr>
          <p:cNvPr id="32" name="Text 30"/>
          <p:cNvSpPr/>
          <p:nvPr/>
        </p:nvSpPr>
        <p:spPr>
          <a:xfrm>
            <a:off x="9802368" y="355701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F53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Audit</a:t>
            </a:r>
            <a:endParaRPr lang="en-US" sz="1220" dirty="0"/>
          </a:p>
        </p:txBody>
      </p:sp>
      <p:sp>
        <p:nvSpPr>
          <p:cNvPr id="33" name="Text 31"/>
          <p:cNvSpPr/>
          <p:nvPr/>
        </p:nvSpPr>
        <p:spPr>
          <a:xfrm>
            <a:off x="9802368" y="383133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access, alert, and model decision is logged.</a:t>
            </a:r>
            <a:endParaRPr lang="en-US" sz="730" dirty="0"/>
          </a:p>
        </p:txBody>
      </p:sp>
      <p:sp>
        <p:nvSpPr>
          <p:cNvPr id="34" name="Shape 32"/>
          <p:cNvSpPr/>
          <p:nvPr/>
        </p:nvSpPr>
        <p:spPr>
          <a:xfrm>
            <a:off x="2788920" y="3584448"/>
            <a:ext cx="201168" cy="0"/>
          </a:xfrm>
          <a:prstGeom prst="line">
            <a:avLst/>
          </a:prstGeom>
          <a:noFill/>
          <a:ln w="12700">
            <a:solidFill>
              <a:srgbClr val="00D2D3"/>
            </a:solidFill>
            <a:prstDash val="solid"/>
            <a:headEnd type="none"/>
            <a:tailEnd type="triangle"/>
          </a:ln>
        </p:spPr>
      </p:sp>
      <p:sp>
        <p:nvSpPr>
          <p:cNvPr id="35" name="Shape 33"/>
          <p:cNvSpPr/>
          <p:nvPr/>
        </p:nvSpPr>
        <p:spPr>
          <a:xfrm>
            <a:off x="4983480" y="3584448"/>
            <a:ext cx="201168" cy="0"/>
          </a:xfrm>
          <a:prstGeom prst="line">
            <a:avLst/>
          </a:prstGeom>
          <a:noFill/>
          <a:ln w="12700">
            <a:solidFill>
              <a:srgbClr val="00D2D3"/>
            </a:solidFill>
            <a:prstDash val="solid"/>
            <a:headEnd type="none"/>
            <a:tailEnd type="triangle"/>
          </a:ln>
        </p:spPr>
      </p:sp>
      <p:sp>
        <p:nvSpPr>
          <p:cNvPr id="36" name="Shape 34"/>
          <p:cNvSpPr/>
          <p:nvPr/>
        </p:nvSpPr>
        <p:spPr>
          <a:xfrm>
            <a:off x="7178040" y="3584448"/>
            <a:ext cx="201168" cy="0"/>
          </a:xfrm>
          <a:prstGeom prst="line">
            <a:avLst/>
          </a:prstGeom>
          <a:noFill/>
          <a:ln w="12700">
            <a:solidFill>
              <a:srgbClr val="00D2D3"/>
            </a:solidFill>
            <a:prstDash val="solid"/>
            <a:headEnd type="none"/>
            <a:tailEnd type="triangle"/>
          </a:ln>
        </p:spPr>
      </p:sp>
      <p:sp>
        <p:nvSpPr>
          <p:cNvPr id="37" name="Shape 35"/>
          <p:cNvSpPr/>
          <p:nvPr/>
        </p:nvSpPr>
        <p:spPr>
          <a:xfrm>
            <a:off x="9372600" y="3584448"/>
            <a:ext cx="201168" cy="0"/>
          </a:xfrm>
          <a:prstGeom prst="line">
            <a:avLst/>
          </a:prstGeom>
          <a:noFill/>
          <a:ln w="12700">
            <a:solidFill>
              <a:srgbClr val="00D2D3"/>
            </a:solidFill>
            <a:prstDash val="solid"/>
            <a:headEnd type="none"/>
            <a:tailEnd type="triangle"/>
          </a:ln>
        </p:spPr>
      </p:sp>
      <p:sp>
        <p:nvSpPr>
          <p:cNvPr id="38" name="Text 36"/>
          <p:cNvSpPr/>
          <p:nvPr/>
        </p:nvSpPr>
        <p:spPr>
          <a:xfrm>
            <a:off x="640080" y="6510528"/>
            <a:ext cx="1463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Guardian V3</a:t>
            </a:r>
            <a:endParaRPr lang="en-US" sz="650" dirty="0"/>
          </a:p>
        </p:txBody>
      </p:sp>
      <p:sp>
        <p:nvSpPr>
          <p:cNvPr id="39" name="Text 37"/>
          <p:cNvSpPr/>
          <p:nvPr/>
        </p:nvSpPr>
        <p:spPr>
          <a:xfrm>
            <a:off x="11384280" y="6510528"/>
            <a:ext cx="182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2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711"/>
          </a:solidFill>
          <a:ln w="12700">
            <a:solidFill>
              <a:srgbClr val="0207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960000">
            <a:off x="8641080" y="-960120"/>
            <a:ext cx="4206240" cy="420624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62233">
                <a:alpha val="8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1760000">
            <a:off x="-1508760" y="3886200"/>
            <a:ext cx="4023360" cy="402336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82C42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475488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PRIVACY VAULT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40080" y="941832"/>
            <a:ext cx="813816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protects citizens by separating emergency facts from personal identity.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58368" y="1993392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8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Operational responders get what they need. Identity access requires justification, PIN verification, notification, and audit.</a:t>
            </a:r>
            <a:endParaRPr lang="en-US" sz="1280" dirty="0"/>
          </a:p>
        </p:txBody>
      </p:sp>
      <p:sp>
        <p:nvSpPr>
          <p:cNvPr id="8" name="Shape 6"/>
          <p:cNvSpPr/>
          <p:nvPr/>
        </p:nvSpPr>
        <p:spPr>
          <a:xfrm>
            <a:off x="640080" y="2487168"/>
            <a:ext cx="1143000" cy="32004"/>
          </a:xfrm>
          <a:prstGeom prst="rect">
            <a:avLst/>
          </a:prstGeom>
          <a:solidFill>
            <a:srgbClr val="00D2D3"/>
          </a:solidFill>
          <a:ln w="12700">
            <a:solidFill>
              <a:srgbClr val="00D2D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22960" y="2852928"/>
            <a:ext cx="2514600" cy="1325880"/>
          </a:xfrm>
          <a:prstGeom prst="roundRect">
            <a:avLst>
              <a:gd name="adj" fmla="val 5517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00D2D3">
                <a:alpha val="9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24128" y="3054096"/>
            <a:ext cx="21122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Operational incident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024128" y="3547872"/>
            <a:ext cx="2112264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Type, GPS, severity, evidence metadata, status, command center, responder team.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3611880" y="2852928"/>
            <a:ext cx="2514600" cy="1325880"/>
          </a:xfrm>
          <a:prstGeom prst="roundRect">
            <a:avLst>
              <a:gd name="adj" fmla="val 5517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8B5CF6">
                <a:alpha val="9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813048" y="3054096"/>
            <a:ext cx="21122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8B5C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Identity vault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813048" y="3547872"/>
            <a:ext cx="2112264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Name, phone, contacts encrypted with AES-256-GCM and separated from incident data.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6400800" y="2852928"/>
            <a:ext cx="2514600" cy="1325880"/>
          </a:xfrm>
          <a:prstGeom prst="roundRect">
            <a:avLst>
              <a:gd name="adj" fmla="val 5517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FB142">
                <a:alpha val="9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601968" y="3054096"/>
            <a:ext cx="21122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 workflow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601968" y="3547872"/>
            <a:ext cx="2112264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Officer PIN plus access reason required before identity can be decrypted.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9189720" y="2852928"/>
            <a:ext cx="2240280" cy="1325880"/>
          </a:xfrm>
          <a:prstGeom prst="roundRect">
            <a:avLst>
              <a:gd name="adj" fmla="val 5517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10AC84">
                <a:alpha val="9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390888" y="3054096"/>
            <a:ext cx="18379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Citizen notice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9390888" y="3547872"/>
            <a:ext cx="1837944" cy="5212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Citizen is notified and can later review disclosure history.</a:t>
            </a:r>
            <a:endParaRPr lang="en-US" sz="1020" dirty="0"/>
          </a:p>
        </p:txBody>
      </p:sp>
      <p:sp>
        <p:nvSpPr>
          <p:cNvPr id="21" name="Shape 19"/>
          <p:cNvSpPr/>
          <p:nvPr/>
        </p:nvSpPr>
        <p:spPr>
          <a:xfrm>
            <a:off x="1645920" y="4828032"/>
            <a:ext cx="8869680" cy="694944"/>
          </a:xfrm>
          <a:prstGeom prst="roundRect">
            <a:avLst>
              <a:gd name="adj" fmla="val 10526"/>
            </a:avLst>
          </a:prstGeom>
          <a:solidFill>
            <a:srgbClr val="071421">
              <a:alpha val="93000"/>
            </a:srgbClr>
          </a:solidFill>
          <a:ln w="12700">
            <a:solidFill>
              <a:srgbClr val="F53B57">
                <a:alpha val="9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874520" y="5056632"/>
            <a:ext cx="8412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28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 advantage: the state can review what happened, what the model believed, who acted, and why.</a:t>
            </a:r>
            <a:endParaRPr lang="en-US" sz="1280" dirty="0"/>
          </a:p>
        </p:txBody>
      </p:sp>
      <p:sp>
        <p:nvSpPr>
          <p:cNvPr id="23" name="Text 21"/>
          <p:cNvSpPr/>
          <p:nvPr/>
        </p:nvSpPr>
        <p:spPr>
          <a:xfrm>
            <a:off x="640080" y="6510528"/>
            <a:ext cx="1463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Guardian V3</a:t>
            </a:r>
            <a:endParaRPr lang="en-US" sz="650" dirty="0"/>
          </a:p>
        </p:txBody>
      </p:sp>
      <p:sp>
        <p:nvSpPr>
          <p:cNvPr id="24" name="Text 22"/>
          <p:cNvSpPr/>
          <p:nvPr/>
        </p:nvSpPr>
        <p:spPr>
          <a:xfrm>
            <a:off x="11384280" y="6510528"/>
            <a:ext cx="182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6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2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711"/>
          </a:solidFill>
          <a:ln w="12700">
            <a:solidFill>
              <a:srgbClr val="0207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960000">
            <a:off x="8641080" y="-960120"/>
            <a:ext cx="4206240" cy="420624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62233">
                <a:alpha val="8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1760000">
            <a:off x="-1508760" y="3886200"/>
            <a:ext cx="4023360" cy="402336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82C42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475488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OFFLINE AND SMS RESILIENCE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40080" y="941832"/>
            <a:ext cx="813816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is designed for real Nigerian failure modes: network loss, coercion, and congested infrastructure.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58368" y="1993392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8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Reports can be queued locally, synced later, or compiled into a structured SMS emergency message.</a:t>
            </a:r>
            <a:endParaRPr lang="en-US" sz="1280" dirty="0"/>
          </a:p>
        </p:txBody>
      </p:sp>
      <p:sp>
        <p:nvSpPr>
          <p:cNvPr id="8" name="Shape 6"/>
          <p:cNvSpPr/>
          <p:nvPr/>
        </p:nvSpPr>
        <p:spPr>
          <a:xfrm>
            <a:off x="640080" y="2487168"/>
            <a:ext cx="1143000" cy="32004"/>
          </a:xfrm>
          <a:prstGeom prst="rect">
            <a:avLst/>
          </a:prstGeom>
          <a:solidFill>
            <a:srgbClr val="00D2D3"/>
          </a:solidFill>
          <a:ln w="12700">
            <a:solidFill>
              <a:srgbClr val="00D2D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14400" y="297180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00D2D3">
                <a:alpha val="9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115568" y="317296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00D2D3">
              <a:alpha val="18000"/>
            </a:srgbClr>
          </a:solidFill>
          <a:ln w="12700">
            <a:solidFill>
              <a:srgbClr val="00D2D3">
                <a:alpha val="96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88720" y="32598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780" dirty="0"/>
          </a:p>
        </p:txBody>
      </p:sp>
      <p:sp>
        <p:nvSpPr>
          <p:cNvPr id="12" name="Text 10"/>
          <p:cNvSpPr/>
          <p:nvPr/>
        </p:nvSpPr>
        <p:spPr>
          <a:xfrm>
            <a:off x="1115568" y="355701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Online</a:t>
            </a:r>
            <a:endParaRPr lang="en-US" sz="1220" dirty="0"/>
          </a:p>
        </p:txBody>
      </p:sp>
      <p:sp>
        <p:nvSpPr>
          <p:cNvPr id="13" name="Text 11"/>
          <p:cNvSpPr/>
          <p:nvPr/>
        </p:nvSpPr>
        <p:spPr>
          <a:xfrm>
            <a:off x="1115568" y="383133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Submit directly to incident API with GPS and evidence.</a:t>
            </a:r>
            <a:endParaRPr lang="en-US" sz="730" dirty="0"/>
          </a:p>
        </p:txBody>
      </p:sp>
      <p:sp>
        <p:nvSpPr>
          <p:cNvPr id="14" name="Shape 12"/>
          <p:cNvSpPr/>
          <p:nvPr/>
        </p:nvSpPr>
        <p:spPr>
          <a:xfrm>
            <a:off x="3108960" y="297180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FB142">
                <a:alpha val="90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3310128" y="317296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FFB142">
              <a:alpha val="18000"/>
            </a:srgbClr>
          </a:solidFill>
          <a:ln w="12700">
            <a:solidFill>
              <a:srgbClr val="FFB142">
                <a:alpha val="96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383280" y="32598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80" dirty="0"/>
          </a:p>
        </p:txBody>
      </p:sp>
      <p:sp>
        <p:nvSpPr>
          <p:cNvPr id="17" name="Text 15"/>
          <p:cNvSpPr/>
          <p:nvPr/>
        </p:nvSpPr>
        <p:spPr>
          <a:xfrm>
            <a:off x="3310128" y="355701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Offline queue</a:t>
            </a:r>
            <a:endParaRPr lang="en-US" sz="1220" dirty="0"/>
          </a:p>
        </p:txBody>
      </p:sp>
      <p:sp>
        <p:nvSpPr>
          <p:cNvPr id="18" name="Text 16"/>
          <p:cNvSpPr/>
          <p:nvPr/>
        </p:nvSpPr>
        <p:spPr>
          <a:xfrm>
            <a:off x="3310128" y="383133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 unsent report in local storage.</a:t>
            </a:r>
            <a:endParaRPr lang="en-US" sz="730" dirty="0"/>
          </a:p>
        </p:txBody>
      </p:sp>
      <p:sp>
        <p:nvSpPr>
          <p:cNvPr id="19" name="Shape 17"/>
          <p:cNvSpPr/>
          <p:nvPr/>
        </p:nvSpPr>
        <p:spPr>
          <a:xfrm>
            <a:off x="5303520" y="297180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10AC84">
                <a:alpha val="90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504688" y="317296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10AC84">
              <a:alpha val="18000"/>
            </a:srgbClr>
          </a:solidFill>
          <a:ln w="12700">
            <a:solidFill>
              <a:srgbClr val="10AC84">
                <a:alpha val="96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577840" y="32598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80" dirty="0"/>
          </a:p>
        </p:txBody>
      </p:sp>
      <p:sp>
        <p:nvSpPr>
          <p:cNvPr id="22" name="Text 20"/>
          <p:cNvSpPr/>
          <p:nvPr/>
        </p:nvSpPr>
        <p:spPr>
          <a:xfrm>
            <a:off x="5504688" y="355701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SMS fallback</a:t>
            </a:r>
            <a:endParaRPr lang="en-US" sz="1220" dirty="0"/>
          </a:p>
        </p:txBody>
      </p:sp>
      <p:sp>
        <p:nvSpPr>
          <p:cNvPr id="23" name="Text 21"/>
          <p:cNvSpPr/>
          <p:nvPr/>
        </p:nvSpPr>
        <p:spPr>
          <a:xfrm>
            <a:off x="5504688" y="383133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[S4 EMERGENCY] message with type, info, location, and sender.</a:t>
            </a:r>
            <a:endParaRPr lang="en-US" sz="730" dirty="0"/>
          </a:p>
        </p:txBody>
      </p:sp>
      <p:sp>
        <p:nvSpPr>
          <p:cNvPr id="24" name="Shape 22"/>
          <p:cNvSpPr/>
          <p:nvPr/>
        </p:nvSpPr>
        <p:spPr>
          <a:xfrm>
            <a:off x="7498080" y="297180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8B5CF6">
                <a:alpha val="90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699248" y="317296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8B5CF6">
              <a:alpha val="18000"/>
            </a:srgbClr>
          </a:solidFill>
          <a:ln w="12700">
            <a:solidFill>
              <a:srgbClr val="8B5CF6">
                <a:alpha val="96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772400" y="32598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8B5C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80" dirty="0"/>
          </a:p>
        </p:txBody>
      </p:sp>
      <p:sp>
        <p:nvSpPr>
          <p:cNvPr id="27" name="Text 25"/>
          <p:cNvSpPr/>
          <p:nvPr/>
        </p:nvSpPr>
        <p:spPr>
          <a:xfrm>
            <a:off x="7699248" y="355701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8B5C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Webhook</a:t>
            </a:r>
            <a:endParaRPr lang="en-US" sz="1220" dirty="0"/>
          </a:p>
        </p:txBody>
      </p:sp>
      <p:sp>
        <p:nvSpPr>
          <p:cNvPr id="28" name="Text 26"/>
          <p:cNvSpPr/>
          <p:nvPr/>
        </p:nvSpPr>
        <p:spPr>
          <a:xfrm>
            <a:off x="7699248" y="383133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Gateway parses SMS into incident plus identity vault record.</a:t>
            </a:r>
            <a:endParaRPr lang="en-US" sz="730" dirty="0"/>
          </a:p>
        </p:txBody>
      </p:sp>
      <p:sp>
        <p:nvSpPr>
          <p:cNvPr id="29" name="Shape 27"/>
          <p:cNvSpPr/>
          <p:nvPr/>
        </p:nvSpPr>
        <p:spPr>
          <a:xfrm>
            <a:off x="9692640" y="297180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53B57">
                <a:alpha val="90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893808" y="317296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F53B57">
              <a:alpha val="18000"/>
            </a:srgbClr>
          </a:solidFill>
          <a:ln w="12700">
            <a:solidFill>
              <a:srgbClr val="F53B57">
                <a:alpha val="9600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966960" y="32598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F53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80" dirty="0"/>
          </a:p>
        </p:txBody>
      </p:sp>
      <p:sp>
        <p:nvSpPr>
          <p:cNvPr id="32" name="Text 30"/>
          <p:cNvSpPr/>
          <p:nvPr/>
        </p:nvSpPr>
        <p:spPr>
          <a:xfrm>
            <a:off x="9893808" y="355701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F53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Sync</a:t>
            </a:r>
            <a:endParaRPr lang="en-US" sz="1220" dirty="0"/>
          </a:p>
        </p:txBody>
      </p:sp>
      <p:sp>
        <p:nvSpPr>
          <p:cNvPr id="33" name="Text 31"/>
          <p:cNvSpPr/>
          <p:nvPr/>
        </p:nvSpPr>
        <p:spPr>
          <a:xfrm>
            <a:off x="9893808" y="383133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 online, queued reports upload and clear safely.</a:t>
            </a:r>
            <a:endParaRPr lang="en-US" sz="730" dirty="0"/>
          </a:p>
        </p:txBody>
      </p:sp>
      <p:sp>
        <p:nvSpPr>
          <p:cNvPr id="34" name="Shape 32"/>
          <p:cNvSpPr/>
          <p:nvPr/>
        </p:nvSpPr>
        <p:spPr>
          <a:xfrm>
            <a:off x="2880360" y="3584448"/>
            <a:ext cx="201168" cy="0"/>
          </a:xfrm>
          <a:prstGeom prst="line">
            <a:avLst/>
          </a:prstGeom>
          <a:noFill/>
          <a:ln w="12700">
            <a:solidFill>
              <a:srgbClr val="00D2D3"/>
            </a:solidFill>
            <a:prstDash val="solid"/>
            <a:headEnd type="none"/>
            <a:tailEnd type="triangle"/>
          </a:ln>
        </p:spPr>
      </p:sp>
      <p:sp>
        <p:nvSpPr>
          <p:cNvPr id="35" name="Shape 33"/>
          <p:cNvSpPr/>
          <p:nvPr/>
        </p:nvSpPr>
        <p:spPr>
          <a:xfrm>
            <a:off x="5074920" y="3584448"/>
            <a:ext cx="201168" cy="0"/>
          </a:xfrm>
          <a:prstGeom prst="line">
            <a:avLst/>
          </a:prstGeom>
          <a:noFill/>
          <a:ln w="12700">
            <a:solidFill>
              <a:srgbClr val="00D2D3"/>
            </a:solidFill>
            <a:prstDash val="solid"/>
            <a:headEnd type="none"/>
            <a:tailEnd type="triangle"/>
          </a:ln>
        </p:spPr>
      </p:sp>
      <p:sp>
        <p:nvSpPr>
          <p:cNvPr id="36" name="Shape 34"/>
          <p:cNvSpPr/>
          <p:nvPr/>
        </p:nvSpPr>
        <p:spPr>
          <a:xfrm>
            <a:off x="7269480" y="3584448"/>
            <a:ext cx="201168" cy="0"/>
          </a:xfrm>
          <a:prstGeom prst="line">
            <a:avLst/>
          </a:prstGeom>
          <a:noFill/>
          <a:ln w="12700">
            <a:solidFill>
              <a:srgbClr val="00D2D3"/>
            </a:solidFill>
            <a:prstDash val="solid"/>
            <a:headEnd type="none"/>
            <a:tailEnd type="triangle"/>
          </a:ln>
        </p:spPr>
      </p:sp>
      <p:sp>
        <p:nvSpPr>
          <p:cNvPr id="37" name="Shape 35"/>
          <p:cNvSpPr/>
          <p:nvPr/>
        </p:nvSpPr>
        <p:spPr>
          <a:xfrm>
            <a:off x="9464040" y="3584448"/>
            <a:ext cx="201168" cy="0"/>
          </a:xfrm>
          <a:prstGeom prst="line">
            <a:avLst/>
          </a:prstGeom>
          <a:noFill/>
          <a:ln w="12700">
            <a:solidFill>
              <a:srgbClr val="00D2D3"/>
            </a:solidFill>
            <a:prstDash val="solid"/>
            <a:headEnd type="none"/>
            <a:tailEnd type="triangle"/>
          </a:ln>
        </p:spPr>
      </p:sp>
      <p:sp>
        <p:nvSpPr>
          <p:cNvPr id="38" name="Text 36"/>
          <p:cNvSpPr/>
          <p:nvPr/>
        </p:nvSpPr>
        <p:spPr>
          <a:xfrm>
            <a:off x="640080" y="6510528"/>
            <a:ext cx="1463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Guardian V3</a:t>
            </a:r>
            <a:endParaRPr lang="en-US" sz="650" dirty="0"/>
          </a:p>
        </p:txBody>
      </p:sp>
      <p:sp>
        <p:nvSpPr>
          <p:cNvPr id="39" name="Text 37"/>
          <p:cNvSpPr/>
          <p:nvPr/>
        </p:nvSpPr>
        <p:spPr>
          <a:xfrm>
            <a:off x="11384280" y="6510528"/>
            <a:ext cx="182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6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2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711"/>
          </a:solidFill>
          <a:ln w="12700">
            <a:solidFill>
              <a:srgbClr val="0207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960000">
            <a:off x="8641080" y="-960120"/>
            <a:ext cx="4206240" cy="420624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62233">
                <a:alpha val="8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1760000">
            <a:off x="-1508760" y="3886200"/>
            <a:ext cx="4023360" cy="402336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82C42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475488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OVERSIGHT AND ACCOUNTABILITY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40080" y="941832"/>
            <a:ext cx="813816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produces the evidence trail government needs after the emergency ends.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58368" y="1993392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8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action becomes structured data for performance review, legal review, and institutional trust.</a:t>
            </a:r>
            <a:endParaRPr lang="en-US" sz="1280" dirty="0"/>
          </a:p>
        </p:txBody>
      </p:sp>
      <p:sp>
        <p:nvSpPr>
          <p:cNvPr id="8" name="Shape 6"/>
          <p:cNvSpPr/>
          <p:nvPr/>
        </p:nvSpPr>
        <p:spPr>
          <a:xfrm>
            <a:off x="640080" y="2487168"/>
            <a:ext cx="1143000" cy="32004"/>
          </a:xfrm>
          <a:prstGeom prst="rect">
            <a:avLst/>
          </a:prstGeom>
          <a:solidFill>
            <a:srgbClr val="00D2D3"/>
          </a:solidFill>
          <a:ln w="12700">
            <a:solidFill>
              <a:srgbClr val="00D2D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60120" y="2889504"/>
            <a:ext cx="10104120" cy="2084832"/>
          </a:xfrm>
          <a:prstGeom prst="roundRect">
            <a:avLst>
              <a:gd name="adj" fmla="val 3509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00D2D3">
                <a:alpha val="9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234440" y="3273552"/>
            <a:ext cx="1645920" cy="310896"/>
          </a:xfrm>
          <a:prstGeom prst="roundRect">
            <a:avLst>
              <a:gd name="adj" fmla="val 47059"/>
            </a:avLst>
          </a:prstGeom>
          <a:solidFill>
            <a:srgbClr val="F53B57">
              <a:alpha val="18000"/>
            </a:srgbClr>
          </a:solidFill>
          <a:ln w="12700">
            <a:solidFill>
              <a:srgbClr val="F53B57">
                <a:alpha val="96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307592" y="3360420"/>
            <a:ext cx="149961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F53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Incident creation</a:t>
            </a:r>
            <a:endParaRPr lang="en-US" sz="780" dirty="0"/>
          </a:p>
        </p:txBody>
      </p:sp>
      <p:sp>
        <p:nvSpPr>
          <p:cNvPr id="12" name="Shape 10"/>
          <p:cNvSpPr/>
          <p:nvPr/>
        </p:nvSpPr>
        <p:spPr>
          <a:xfrm>
            <a:off x="3630168" y="3273552"/>
            <a:ext cx="1645920" cy="310896"/>
          </a:xfrm>
          <a:prstGeom prst="roundRect">
            <a:avLst>
              <a:gd name="adj" fmla="val 47059"/>
            </a:avLst>
          </a:prstGeom>
          <a:solidFill>
            <a:srgbClr val="FFB142">
              <a:alpha val="18000"/>
            </a:srgbClr>
          </a:solidFill>
          <a:ln w="12700">
            <a:solidFill>
              <a:srgbClr val="FFB142">
                <a:alpha val="96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703320" y="3360420"/>
            <a:ext cx="149961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Gemini triage</a:t>
            </a:r>
            <a:endParaRPr lang="en-US" sz="780" dirty="0"/>
          </a:p>
        </p:txBody>
      </p:sp>
      <p:sp>
        <p:nvSpPr>
          <p:cNvPr id="14" name="Shape 12"/>
          <p:cNvSpPr/>
          <p:nvPr/>
        </p:nvSpPr>
        <p:spPr>
          <a:xfrm>
            <a:off x="6025896" y="3273552"/>
            <a:ext cx="1645920" cy="310896"/>
          </a:xfrm>
          <a:prstGeom prst="roundRect">
            <a:avLst>
              <a:gd name="adj" fmla="val 47059"/>
            </a:avLst>
          </a:prstGeom>
          <a:solidFill>
            <a:srgbClr val="10AC84">
              <a:alpha val="18000"/>
            </a:srgbClr>
          </a:solidFill>
          <a:ln w="12700">
            <a:solidFill>
              <a:srgbClr val="10AC84">
                <a:alpha val="96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099048" y="3360420"/>
            <a:ext cx="149961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Responder assignment</a:t>
            </a:r>
            <a:endParaRPr lang="en-US" sz="780" dirty="0"/>
          </a:p>
        </p:txBody>
      </p:sp>
      <p:sp>
        <p:nvSpPr>
          <p:cNvPr id="16" name="Shape 14"/>
          <p:cNvSpPr/>
          <p:nvPr/>
        </p:nvSpPr>
        <p:spPr>
          <a:xfrm>
            <a:off x="8421624" y="3273552"/>
            <a:ext cx="1645920" cy="310896"/>
          </a:xfrm>
          <a:prstGeom prst="roundRect">
            <a:avLst>
              <a:gd name="adj" fmla="val 47059"/>
            </a:avLst>
          </a:prstGeom>
          <a:solidFill>
            <a:srgbClr val="00D2D3">
              <a:alpha val="18000"/>
            </a:srgbClr>
          </a:solidFill>
          <a:ln w="12700">
            <a:solidFill>
              <a:srgbClr val="00D2D3">
                <a:alpha val="96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494776" y="3360420"/>
            <a:ext cx="149961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Camera sighting</a:t>
            </a:r>
            <a:endParaRPr lang="en-US" sz="780" dirty="0"/>
          </a:p>
        </p:txBody>
      </p:sp>
      <p:sp>
        <p:nvSpPr>
          <p:cNvPr id="18" name="Shape 16"/>
          <p:cNvSpPr/>
          <p:nvPr/>
        </p:nvSpPr>
        <p:spPr>
          <a:xfrm>
            <a:off x="1234440" y="4059936"/>
            <a:ext cx="1645920" cy="310896"/>
          </a:xfrm>
          <a:prstGeom prst="roundRect">
            <a:avLst>
              <a:gd name="adj" fmla="val 47059"/>
            </a:avLst>
          </a:prstGeom>
          <a:solidFill>
            <a:srgbClr val="FFB142">
              <a:alpha val="18000"/>
            </a:srgbClr>
          </a:solidFill>
          <a:ln w="12700">
            <a:solidFill>
              <a:srgbClr val="FFB142">
                <a:alpha val="96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307592" y="4146804"/>
            <a:ext cx="149961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FRSC lookup</a:t>
            </a:r>
            <a:endParaRPr lang="en-US" sz="780" dirty="0"/>
          </a:p>
        </p:txBody>
      </p:sp>
      <p:sp>
        <p:nvSpPr>
          <p:cNvPr id="20" name="Shape 18"/>
          <p:cNvSpPr/>
          <p:nvPr/>
        </p:nvSpPr>
        <p:spPr>
          <a:xfrm>
            <a:off x="3630168" y="4059936"/>
            <a:ext cx="1645920" cy="310896"/>
          </a:xfrm>
          <a:prstGeom prst="roundRect">
            <a:avLst>
              <a:gd name="adj" fmla="val 47059"/>
            </a:avLst>
          </a:prstGeom>
          <a:solidFill>
            <a:srgbClr val="8B5CF6">
              <a:alpha val="18000"/>
            </a:srgbClr>
          </a:solidFill>
          <a:ln w="12700">
            <a:solidFill>
              <a:srgbClr val="8B5CF6">
                <a:alpha val="96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703320" y="4146804"/>
            <a:ext cx="149961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8B5C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Identity reveal</a:t>
            </a:r>
            <a:endParaRPr lang="en-US" sz="780" dirty="0"/>
          </a:p>
        </p:txBody>
      </p:sp>
      <p:sp>
        <p:nvSpPr>
          <p:cNvPr id="22" name="Shape 20"/>
          <p:cNvSpPr/>
          <p:nvPr/>
        </p:nvSpPr>
        <p:spPr>
          <a:xfrm>
            <a:off x="6025896" y="4059936"/>
            <a:ext cx="1645920" cy="310896"/>
          </a:xfrm>
          <a:prstGeom prst="roundRect">
            <a:avLst>
              <a:gd name="adj" fmla="val 47059"/>
            </a:avLst>
          </a:prstGeom>
          <a:solidFill>
            <a:srgbClr val="00D2D3">
              <a:alpha val="18000"/>
            </a:srgbClr>
          </a:solidFill>
          <a:ln w="12700">
            <a:solidFill>
              <a:srgbClr val="00D2D3">
                <a:alpha val="96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099048" y="4146804"/>
            <a:ext cx="149961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download</a:t>
            </a:r>
            <a:endParaRPr lang="en-US" sz="780" dirty="0"/>
          </a:p>
        </p:txBody>
      </p:sp>
      <p:sp>
        <p:nvSpPr>
          <p:cNvPr id="24" name="Shape 22"/>
          <p:cNvSpPr/>
          <p:nvPr/>
        </p:nvSpPr>
        <p:spPr>
          <a:xfrm>
            <a:off x="8421624" y="4059936"/>
            <a:ext cx="1645920" cy="310896"/>
          </a:xfrm>
          <a:prstGeom prst="roundRect">
            <a:avLst>
              <a:gd name="adj" fmla="val 47059"/>
            </a:avLst>
          </a:prstGeom>
          <a:solidFill>
            <a:srgbClr val="10AC84">
              <a:alpha val="18000"/>
            </a:srgbClr>
          </a:solidFill>
          <a:ln w="12700">
            <a:solidFill>
              <a:srgbClr val="10AC84">
                <a:alpha val="96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494776" y="4146804"/>
            <a:ext cx="149961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Case resolution</a:t>
            </a:r>
            <a:endParaRPr lang="en-US" sz="780" dirty="0"/>
          </a:p>
        </p:txBody>
      </p:sp>
      <p:sp>
        <p:nvSpPr>
          <p:cNvPr id="26" name="Text 24"/>
          <p:cNvSpPr/>
          <p:nvPr/>
        </p:nvSpPr>
        <p:spPr>
          <a:xfrm>
            <a:off x="1920240" y="5440680"/>
            <a:ext cx="83210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Nothing important disappears into phone calls, private chats, or unverifiable verbal instructions.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40080" y="6510528"/>
            <a:ext cx="1463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Guardian V3</a:t>
            </a:r>
            <a:endParaRPr lang="en-US" sz="650" dirty="0"/>
          </a:p>
        </p:txBody>
      </p:sp>
      <p:sp>
        <p:nvSpPr>
          <p:cNvPr id="28" name="Text 26"/>
          <p:cNvSpPr/>
          <p:nvPr/>
        </p:nvSpPr>
        <p:spPr>
          <a:xfrm>
            <a:off x="11384280" y="6510528"/>
            <a:ext cx="182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6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2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711"/>
          </a:solidFill>
          <a:ln w="12700">
            <a:solidFill>
              <a:srgbClr val="0207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960000">
            <a:off x="8641080" y="-960120"/>
            <a:ext cx="4206240" cy="420624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62233">
                <a:alpha val="8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1760000">
            <a:off x="-1508760" y="3886200"/>
            <a:ext cx="4023360" cy="402336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82C42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475488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EXAMPLE: ONE SENTENCE BECOMES AN OPERATIONAL CASE RECORD.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40080" y="941832"/>
            <a:ext cx="813816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Input: "Two armed men entered a silver Corolla, plate LND-419LA, heading toward Aba Road."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58368" y="1993392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8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is designed to convert ordinary human language into the structured fields government responders need.</a:t>
            </a:r>
            <a:endParaRPr lang="en-US" sz="1280" dirty="0"/>
          </a:p>
        </p:txBody>
      </p:sp>
      <p:sp>
        <p:nvSpPr>
          <p:cNvPr id="8" name="Shape 6"/>
          <p:cNvSpPr/>
          <p:nvPr/>
        </p:nvSpPr>
        <p:spPr>
          <a:xfrm>
            <a:off x="640080" y="2487168"/>
            <a:ext cx="1143000" cy="32004"/>
          </a:xfrm>
          <a:prstGeom prst="rect">
            <a:avLst/>
          </a:prstGeom>
          <a:solidFill>
            <a:srgbClr val="00D2D3"/>
          </a:solidFill>
          <a:ln w="12700">
            <a:solidFill>
              <a:srgbClr val="00D2D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22960" y="2788920"/>
            <a:ext cx="3246120" cy="1188720"/>
          </a:xfrm>
          <a:prstGeom prst="roundRect">
            <a:avLst>
              <a:gd name="adj" fmla="val 6154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53B57">
                <a:alpha val="9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24128" y="2990088"/>
            <a:ext cx="2843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53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report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024128" y="3483864"/>
            <a:ext cx="28437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citizen gives messy text, voice, image, or video evidence while GPS and device context are captured.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4251960" y="2788920"/>
            <a:ext cx="3246120" cy="1188720"/>
          </a:xfrm>
          <a:prstGeom prst="roundRect">
            <a:avLst>
              <a:gd name="adj" fmla="val 6154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FB142">
                <a:alpha val="9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453128" y="2990088"/>
            <a:ext cx="2843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interpretation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453128" y="3483864"/>
            <a:ext cx="28437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Gemini classifies ARMED_ROBBERY, estimates severity, extracts LND-419LA, and summarizes the threat.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7680960" y="2788920"/>
            <a:ext cx="3246120" cy="1188720"/>
          </a:xfrm>
          <a:prstGeom prst="roundRect">
            <a:avLst>
              <a:gd name="adj" fmla="val 6154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00D2D3">
                <a:alpha val="9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882128" y="2990088"/>
            <a:ext cx="28437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record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7882128" y="3483864"/>
            <a:ext cx="284378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Incident type, severityScore, GPS, status, detectedPlateNumber, evidence metadata, commandCenterId, responderTeamId.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1298448" y="4809744"/>
            <a:ext cx="9555480" cy="713232"/>
          </a:xfrm>
          <a:prstGeom prst="roundRect">
            <a:avLst>
              <a:gd name="adj" fmla="val 10256"/>
            </a:avLst>
          </a:prstGeom>
          <a:solidFill>
            <a:srgbClr val="071421">
              <a:alpha val="93000"/>
            </a:srgbClr>
          </a:solidFill>
          <a:ln w="12700">
            <a:solidFill>
              <a:srgbClr val="10AC84">
                <a:alpha val="9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572768" y="5056632"/>
            <a:ext cx="8961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26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important point: S4 does not store a vague complaint. It creates an actionable, reviewable case object.</a:t>
            </a:r>
            <a:endParaRPr lang="en-US" sz="1260" dirty="0"/>
          </a:p>
        </p:txBody>
      </p:sp>
      <p:sp>
        <p:nvSpPr>
          <p:cNvPr id="20" name="Text 18"/>
          <p:cNvSpPr/>
          <p:nvPr/>
        </p:nvSpPr>
        <p:spPr>
          <a:xfrm>
            <a:off x="640080" y="6510528"/>
            <a:ext cx="1463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Guardian V3</a:t>
            </a:r>
            <a:endParaRPr lang="en-US" sz="650" dirty="0"/>
          </a:p>
        </p:txBody>
      </p:sp>
      <p:sp>
        <p:nvSpPr>
          <p:cNvPr id="21" name="Text 19"/>
          <p:cNvSpPr/>
          <p:nvPr/>
        </p:nvSpPr>
        <p:spPr>
          <a:xfrm>
            <a:off x="11384280" y="6510528"/>
            <a:ext cx="182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6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2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711"/>
          </a:solidFill>
          <a:ln w="12700">
            <a:solidFill>
              <a:srgbClr val="0207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960000">
            <a:off x="8641080" y="-960120"/>
            <a:ext cx="4206240" cy="420624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62233">
                <a:alpha val="8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1760000">
            <a:off x="-1508760" y="3886200"/>
            <a:ext cx="4023360" cy="402336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82C42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475488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EXAMPLE: FRSC VEHICLE LOOKUP TURNS A PLATE CLUE INTO USABLE FIELD INTELLIGENCE.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40080" y="941832"/>
            <a:ext cx="813816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Gemini extracts LND-419LA, the dispatcher can query the Road Department / FRSC-style registry without leaving the case.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640080" y="2487168"/>
            <a:ext cx="1143000" cy="32004"/>
          </a:xfrm>
          <a:prstGeom prst="rect">
            <a:avLst/>
          </a:prstGeom>
          <a:solidFill>
            <a:srgbClr val="00D2D3"/>
          </a:solidFill>
          <a:ln w="12700">
            <a:solidFill>
              <a:srgbClr val="00D2D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77240" y="2788920"/>
            <a:ext cx="2514600" cy="1316736"/>
          </a:xfrm>
          <a:prstGeom prst="roundRect">
            <a:avLst>
              <a:gd name="adj" fmla="val 5556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FB142">
                <a:alpha val="9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78408" y="2990088"/>
            <a:ext cx="21122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Operator sees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978408" y="3483864"/>
            <a:ext cx="21122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Plate, make, model, color, registration status, owner record, and any crime-involvement flag.</a:t>
            </a:r>
            <a:endParaRPr lang="en-US" sz="1020" dirty="0"/>
          </a:p>
        </p:txBody>
      </p:sp>
      <p:sp>
        <p:nvSpPr>
          <p:cNvPr id="11" name="Shape 9"/>
          <p:cNvSpPr/>
          <p:nvPr/>
        </p:nvSpPr>
        <p:spPr>
          <a:xfrm>
            <a:off x="3566160" y="2788920"/>
            <a:ext cx="2514600" cy="1316736"/>
          </a:xfrm>
          <a:prstGeom prst="roundRect">
            <a:avLst>
              <a:gd name="adj" fmla="val 5556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10AC84">
                <a:alpha val="9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767328" y="2990088"/>
            <a:ext cx="21122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Responder uses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767328" y="3483864"/>
            <a:ext cx="21122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patrol unit can look for a specific vehicle signature, not just "a car heading that way."</a:t>
            </a:r>
            <a:endParaRPr lang="en-US" sz="1020" dirty="0"/>
          </a:p>
        </p:txBody>
      </p:sp>
      <p:sp>
        <p:nvSpPr>
          <p:cNvPr id="14" name="Shape 12"/>
          <p:cNvSpPr/>
          <p:nvPr/>
        </p:nvSpPr>
        <p:spPr>
          <a:xfrm>
            <a:off x="6355080" y="2788920"/>
            <a:ext cx="2514600" cy="1316736"/>
          </a:xfrm>
          <a:prstGeom prst="roundRect">
            <a:avLst>
              <a:gd name="adj" fmla="val 5556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00D2D3">
                <a:alpha val="9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56248" y="2990088"/>
            <a:ext cx="21122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remembers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556248" y="3483864"/>
            <a:ext cx="21122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Plate, color, make, confidence, and lookup metadata stay attached to the same incident timeline.</a:t>
            </a:r>
            <a:endParaRPr lang="en-US" sz="1020" dirty="0"/>
          </a:p>
        </p:txBody>
      </p:sp>
      <p:sp>
        <p:nvSpPr>
          <p:cNvPr id="17" name="Shape 15"/>
          <p:cNvSpPr/>
          <p:nvPr/>
        </p:nvSpPr>
        <p:spPr>
          <a:xfrm>
            <a:off x="9144000" y="2788920"/>
            <a:ext cx="2240280" cy="1316736"/>
          </a:xfrm>
          <a:prstGeom prst="roundRect">
            <a:avLst>
              <a:gd name="adj" fmla="val 5556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8B5CF6">
                <a:alpha val="9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345168" y="2990088"/>
            <a:ext cx="18379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8B5C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Governance holds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345168" y="3483864"/>
            <a:ext cx="183794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lookup is part of an official case record, not a private, unreviewable search.</a:t>
            </a:r>
            <a:endParaRPr lang="en-US" sz="1020" dirty="0"/>
          </a:p>
        </p:txBody>
      </p:sp>
      <p:sp>
        <p:nvSpPr>
          <p:cNvPr id="20" name="Shape 18"/>
          <p:cNvSpPr/>
          <p:nvPr/>
        </p:nvSpPr>
        <p:spPr>
          <a:xfrm>
            <a:off x="1143000" y="4882896"/>
            <a:ext cx="9875520" cy="566928"/>
          </a:xfrm>
          <a:prstGeom prst="roundRect">
            <a:avLst>
              <a:gd name="adj" fmla="val 12903"/>
            </a:avLst>
          </a:prstGeom>
          <a:solidFill>
            <a:srgbClr val="071421">
              <a:alpha val="93000"/>
            </a:srgbClr>
          </a:solidFill>
          <a:ln w="12700">
            <a:solidFill>
              <a:srgbClr val="F53B57">
                <a:alpha val="9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417320" y="5074920"/>
            <a:ext cx="9326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12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is where S4 becomes practical for vehicle-enabled crimes: robbery, kidnapping, hit-and-run, convoy threats, and stolen vehicles.</a:t>
            </a:r>
            <a:endParaRPr lang="en-US" sz="1120" dirty="0"/>
          </a:p>
        </p:txBody>
      </p:sp>
      <p:sp>
        <p:nvSpPr>
          <p:cNvPr id="22" name="Text 20"/>
          <p:cNvSpPr/>
          <p:nvPr/>
        </p:nvSpPr>
        <p:spPr>
          <a:xfrm>
            <a:off x="640080" y="6510528"/>
            <a:ext cx="1463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Guardian V3</a:t>
            </a:r>
            <a:endParaRPr lang="en-US" sz="650" dirty="0"/>
          </a:p>
        </p:txBody>
      </p:sp>
      <p:sp>
        <p:nvSpPr>
          <p:cNvPr id="23" name="Text 21"/>
          <p:cNvSpPr/>
          <p:nvPr/>
        </p:nvSpPr>
        <p:spPr>
          <a:xfrm>
            <a:off x="11384280" y="6510528"/>
            <a:ext cx="182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6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2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711"/>
          </a:solidFill>
          <a:ln w="12700">
            <a:solidFill>
              <a:srgbClr val="0207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960000">
            <a:off x="8641080" y="-960120"/>
            <a:ext cx="4206240" cy="420624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62233">
                <a:alpha val="8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1760000">
            <a:off x="-1508760" y="3886200"/>
            <a:ext cx="4023360" cy="402336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82C42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475488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TRACK ME: FROM LAST KNOWN LOCATION TO PREDICTED INTERCEPTION.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40080" y="941832"/>
            <a:ext cx="813816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Example: Camera A sees a vehicle at 14:03. Camera B sees the same plate at 14:07. S4 estimates speed, direction, next camera, and block point.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640080" y="2487168"/>
            <a:ext cx="1143000" cy="32004"/>
          </a:xfrm>
          <a:prstGeom prst="rect">
            <a:avLst/>
          </a:prstGeom>
          <a:solidFill>
            <a:srgbClr val="00D2D3"/>
          </a:solidFill>
          <a:ln w="12700">
            <a:solidFill>
              <a:srgbClr val="00D2D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77240" y="2788920"/>
            <a:ext cx="2514600" cy="1298448"/>
          </a:xfrm>
          <a:prstGeom prst="roundRect">
            <a:avLst>
              <a:gd name="adj" fmla="val 5634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10AC84">
                <a:alpha val="9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78408" y="2990088"/>
            <a:ext cx="21122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Speed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978408" y="3483864"/>
            <a:ext cx="21122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Distance between sightings divided by time gives estimated travel speed.</a:t>
            </a:r>
            <a:endParaRPr lang="en-US" sz="1020" dirty="0"/>
          </a:p>
        </p:txBody>
      </p:sp>
      <p:sp>
        <p:nvSpPr>
          <p:cNvPr id="11" name="Shape 9"/>
          <p:cNvSpPr/>
          <p:nvPr/>
        </p:nvSpPr>
        <p:spPr>
          <a:xfrm>
            <a:off x="3566160" y="2788920"/>
            <a:ext cx="2514600" cy="1298448"/>
          </a:xfrm>
          <a:prstGeom prst="roundRect">
            <a:avLst>
              <a:gd name="adj" fmla="val 5634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00D2D3">
                <a:alpha val="9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767328" y="2990088"/>
            <a:ext cx="21122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Direction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767328" y="3483864"/>
            <a:ext cx="21122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sequence of camera hits and road graph suggests heading, not just a single dot.</a:t>
            </a:r>
            <a:endParaRPr lang="en-US" sz="1020" dirty="0"/>
          </a:p>
        </p:txBody>
      </p:sp>
      <p:sp>
        <p:nvSpPr>
          <p:cNvPr id="14" name="Shape 12"/>
          <p:cNvSpPr/>
          <p:nvPr/>
        </p:nvSpPr>
        <p:spPr>
          <a:xfrm>
            <a:off x="6355080" y="2788920"/>
            <a:ext cx="2514600" cy="1298448"/>
          </a:xfrm>
          <a:prstGeom prst="roundRect">
            <a:avLst>
              <a:gd name="adj" fmla="val 5634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FB142">
                <a:alpha val="9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56248" y="2990088"/>
            <a:ext cx="211226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camera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556248" y="3483864"/>
            <a:ext cx="211226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ranks cameras most likely to see the vehicle next based on trajectory.</a:t>
            </a:r>
            <a:endParaRPr lang="en-US" sz="1020" dirty="0"/>
          </a:p>
        </p:txBody>
      </p:sp>
      <p:sp>
        <p:nvSpPr>
          <p:cNvPr id="17" name="Shape 15"/>
          <p:cNvSpPr/>
          <p:nvPr/>
        </p:nvSpPr>
        <p:spPr>
          <a:xfrm>
            <a:off x="9144000" y="2788920"/>
            <a:ext cx="2240280" cy="1298448"/>
          </a:xfrm>
          <a:prstGeom prst="roundRect">
            <a:avLst>
              <a:gd name="adj" fmla="val 5634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53B57">
                <a:alpha val="9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345168" y="2990088"/>
            <a:ext cx="18379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53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Block point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345168" y="3483864"/>
            <a:ext cx="1837944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Responder receives safer interception guidance instead of chasing the previous sighting.</a:t>
            </a:r>
            <a:endParaRPr lang="en-US" sz="1020" dirty="0"/>
          </a:p>
        </p:txBody>
      </p:sp>
      <p:sp>
        <p:nvSpPr>
          <p:cNvPr id="20" name="Shape 18"/>
          <p:cNvSpPr/>
          <p:nvPr/>
        </p:nvSpPr>
        <p:spPr>
          <a:xfrm>
            <a:off x="1143000" y="461772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00D2D3">
                <a:alpha val="90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1344168" y="481888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00D2D3">
              <a:alpha val="18000"/>
            </a:srgbClr>
          </a:solidFill>
          <a:ln w="12700">
            <a:solidFill>
              <a:srgbClr val="00D2D3">
                <a:alpha val="96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417320" y="490575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</a:t>
            </a:r>
            <a:endParaRPr lang="en-US" sz="780" dirty="0"/>
          </a:p>
        </p:txBody>
      </p:sp>
      <p:sp>
        <p:nvSpPr>
          <p:cNvPr id="23" name="Text 21"/>
          <p:cNvSpPr/>
          <p:nvPr/>
        </p:nvSpPr>
        <p:spPr>
          <a:xfrm>
            <a:off x="1344168" y="520293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A+B hits</a:t>
            </a:r>
            <a:endParaRPr lang="en-US" sz="1220" dirty="0"/>
          </a:p>
        </p:txBody>
      </p:sp>
      <p:sp>
        <p:nvSpPr>
          <p:cNvPr id="24" name="Text 22"/>
          <p:cNvSpPr/>
          <p:nvPr/>
        </p:nvSpPr>
        <p:spPr>
          <a:xfrm>
            <a:off x="1344168" y="547725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Plate, timestamp, camera location, confidence.</a:t>
            </a:r>
            <a:endParaRPr lang="en-US" sz="730" dirty="0"/>
          </a:p>
        </p:txBody>
      </p:sp>
      <p:sp>
        <p:nvSpPr>
          <p:cNvPr id="25" name="Shape 23"/>
          <p:cNvSpPr/>
          <p:nvPr/>
        </p:nvSpPr>
        <p:spPr>
          <a:xfrm>
            <a:off x="3703320" y="461772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FB142">
                <a:alpha val="90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3904488" y="481888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FFB142">
              <a:alpha val="18000"/>
            </a:srgbClr>
          </a:solidFill>
          <a:ln w="12700">
            <a:solidFill>
              <a:srgbClr val="FFB142">
                <a:alpha val="96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977640" y="490575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Compute</a:t>
            </a:r>
            <a:endParaRPr lang="en-US" sz="780" dirty="0"/>
          </a:p>
        </p:txBody>
      </p:sp>
      <p:sp>
        <p:nvSpPr>
          <p:cNvPr id="28" name="Text 26"/>
          <p:cNvSpPr/>
          <p:nvPr/>
        </p:nvSpPr>
        <p:spPr>
          <a:xfrm>
            <a:off x="3904488" y="520293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Movement</a:t>
            </a:r>
            <a:endParaRPr lang="en-US" sz="1220" dirty="0"/>
          </a:p>
        </p:txBody>
      </p:sp>
      <p:sp>
        <p:nvSpPr>
          <p:cNvPr id="29" name="Text 27"/>
          <p:cNvSpPr/>
          <p:nvPr/>
        </p:nvSpPr>
        <p:spPr>
          <a:xfrm>
            <a:off x="3904488" y="547725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Speed, heading, likely next road segment.</a:t>
            </a:r>
            <a:endParaRPr lang="en-US" sz="730" dirty="0"/>
          </a:p>
        </p:txBody>
      </p:sp>
      <p:sp>
        <p:nvSpPr>
          <p:cNvPr id="30" name="Shape 28"/>
          <p:cNvSpPr/>
          <p:nvPr/>
        </p:nvSpPr>
        <p:spPr>
          <a:xfrm>
            <a:off x="6263640" y="461772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10AC84">
                <a:alpha val="90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464808" y="481888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10AC84">
              <a:alpha val="18000"/>
            </a:srgbClr>
          </a:solidFill>
          <a:ln w="12700">
            <a:solidFill>
              <a:srgbClr val="10AC84">
                <a:alpha val="9600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537960" y="490575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Output</a:t>
            </a:r>
            <a:endParaRPr lang="en-US" sz="780" dirty="0"/>
          </a:p>
        </p:txBody>
      </p:sp>
      <p:sp>
        <p:nvSpPr>
          <p:cNvPr id="33" name="Text 31"/>
          <p:cNvSpPr/>
          <p:nvPr/>
        </p:nvSpPr>
        <p:spPr>
          <a:xfrm>
            <a:off x="6464808" y="520293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Intercept</a:t>
            </a:r>
            <a:endParaRPr lang="en-US" sz="1220" dirty="0"/>
          </a:p>
        </p:txBody>
      </p:sp>
      <p:sp>
        <p:nvSpPr>
          <p:cNvPr id="34" name="Text 32"/>
          <p:cNvSpPr/>
          <p:nvPr/>
        </p:nvSpPr>
        <p:spPr>
          <a:xfrm>
            <a:off x="6464808" y="547725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Responder block point and audit log.</a:t>
            </a:r>
            <a:endParaRPr lang="en-US" sz="730" dirty="0"/>
          </a:p>
        </p:txBody>
      </p:sp>
      <p:sp>
        <p:nvSpPr>
          <p:cNvPr id="35" name="Shape 33"/>
          <p:cNvSpPr/>
          <p:nvPr/>
        </p:nvSpPr>
        <p:spPr>
          <a:xfrm>
            <a:off x="3108960" y="5230368"/>
            <a:ext cx="256032" cy="0"/>
          </a:xfrm>
          <a:prstGeom prst="line">
            <a:avLst/>
          </a:prstGeom>
          <a:noFill/>
          <a:ln w="12700">
            <a:solidFill>
              <a:srgbClr val="00D2D3"/>
            </a:solidFill>
            <a:prstDash val="solid"/>
            <a:headEnd type="none"/>
            <a:tailEnd type="triangle"/>
          </a:ln>
        </p:spPr>
      </p:sp>
      <p:sp>
        <p:nvSpPr>
          <p:cNvPr id="36" name="Shape 34"/>
          <p:cNvSpPr/>
          <p:nvPr/>
        </p:nvSpPr>
        <p:spPr>
          <a:xfrm>
            <a:off x="5669280" y="5230368"/>
            <a:ext cx="256032" cy="0"/>
          </a:xfrm>
          <a:prstGeom prst="line">
            <a:avLst/>
          </a:prstGeom>
          <a:noFill/>
          <a:ln w="12700">
            <a:solidFill>
              <a:srgbClr val="FFB142"/>
            </a:solidFill>
            <a:prstDash val="solid"/>
            <a:headEnd type="none"/>
            <a:tailEnd type="triangle"/>
          </a:ln>
        </p:spPr>
      </p:sp>
      <p:sp>
        <p:nvSpPr>
          <p:cNvPr id="37" name="Text 35"/>
          <p:cNvSpPr/>
          <p:nvPr/>
        </p:nvSpPr>
        <p:spPr>
          <a:xfrm>
            <a:off x="640080" y="6510528"/>
            <a:ext cx="1463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Guardian V3</a:t>
            </a:r>
            <a:endParaRPr lang="en-US" sz="650" dirty="0"/>
          </a:p>
        </p:txBody>
      </p:sp>
      <p:sp>
        <p:nvSpPr>
          <p:cNvPr id="38" name="Text 36"/>
          <p:cNvSpPr/>
          <p:nvPr/>
        </p:nvSpPr>
        <p:spPr>
          <a:xfrm>
            <a:off x="11384280" y="6510528"/>
            <a:ext cx="182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</a:t>
            </a:r>
            <a:endParaRPr lang="en-US" sz="6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2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711"/>
          </a:solidFill>
          <a:ln w="12700">
            <a:solidFill>
              <a:srgbClr val="0207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960000">
            <a:off x="8641080" y="-960120"/>
            <a:ext cx="4206240" cy="420624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62233">
                <a:alpha val="8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1760000">
            <a:off x="-1508760" y="3886200"/>
            <a:ext cx="4023360" cy="402336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82C42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475488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CAMERA REGISTRATION: PUBLIC SAFETY WITHOUT UNLIMITED CAMERA ACCESS.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40080" y="941832"/>
            <a:ext cx="813816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shop, estate, school, clinic, or traffic camera can become part of the safety mesh with ownership, consent, revocation, and audit.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640080" y="2487168"/>
            <a:ext cx="1143000" cy="32004"/>
          </a:xfrm>
          <a:prstGeom prst="rect">
            <a:avLst/>
          </a:prstGeom>
          <a:solidFill>
            <a:srgbClr val="00D2D3"/>
          </a:solidFill>
          <a:ln w="12700">
            <a:solidFill>
              <a:srgbClr val="00D2D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297180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00D2D3">
                <a:alpha val="9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24128" y="317296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00D2D3">
              <a:alpha val="18000"/>
            </a:srgbClr>
          </a:solidFill>
          <a:ln w="12700">
            <a:solidFill>
              <a:srgbClr val="00D2D3">
                <a:alpha val="96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97280" y="32598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780" dirty="0"/>
          </a:p>
        </p:txBody>
      </p:sp>
      <p:sp>
        <p:nvSpPr>
          <p:cNvPr id="11" name="Text 9"/>
          <p:cNvSpPr/>
          <p:nvPr/>
        </p:nvSpPr>
        <p:spPr>
          <a:xfrm>
            <a:off x="1024128" y="355701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Register</a:t>
            </a:r>
            <a:endParaRPr lang="en-US" sz="1220" dirty="0"/>
          </a:p>
        </p:txBody>
      </p:sp>
      <p:sp>
        <p:nvSpPr>
          <p:cNvPr id="12" name="Text 10"/>
          <p:cNvSpPr/>
          <p:nvPr/>
        </p:nvSpPr>
        <p:spPr>
          <a:xfrm>
            <a:off x="1024128" y="383133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 adds location, camera type, and emergency access policy.</a:t>
            </a:r>
            <a:endParaRPr lang="en-US" sz="730" dirty="0"/>
          </a:p>
        </p:txBody>
      </p:sp>
      <p:sp>
        <p:nvSpPr>
          <p:cNvPr id="13" name="Shape 11"/>
          <p:cNvSpPr/>
          <p:nvPr/>
        </p:nvSpPr>
        <p:spPr>
          <a:xfrm>
            <a:off x="3017520" y="297180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10AC84">
                <a:alpha val="9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218688" y="317296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10AC84">
              <a:alpha val="18000"/>
            </a:srgbClr>
          </a:solidFill>
          <a:ln w="12700">
            <a:solidFill>
              <a:srgbClr val="10AC84">
                <a:alpha val="96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91840" y="32598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80" dirty="0"/>
          </a:p>
        </p:txBody>
      </p:sp>
      <p:sp>
        <p:nvSpPr>
          <p:cNvPr id="16" name="Text 14"/>
          <p:cNvSpPr/>
          <p:nvPr/>
        </p:nvSpPr>
        <p:spPr>
          <a:xfrm>
            <a:off x="3218688" y="355701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Verify</a:t>
            </a:r>
            <a:endParaRPr lang="en-US" sz="1220" dirty="0"/>
          </a:p>
        </p:txBody>
      </p:sp>
      <p:sp>
        <p:nvSpPr>
          <p:cNvPr id="17" name="Text 15"/>
          <p:cNvSpPr/>
          <p:nvPr/>
        </p:nvSpPr>
        <p:spPr>
          <a:xfrm>
            <a:off x="3218688" y="383133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Government validates owner, camera identity, and consent.</a:t>
            </a:r>
            <a:endParaRPr lang="en-US" sz="730" dirty="0"/>
          </a:p>
        </p:txBody>
      </p:sp>
      <p:sp>
        <p:nvSpPr>
          <p:cNvPr id="18" name="Shape 16"/>
          <p:cNvSpPr/>
          <p:nvPr/>
        </p:nvSpPr>
        <p:spPr>
          <a:xfrm>
            <a:off x="5212080" y="297180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FB142">
                <a:alpha val="90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413248" y="317296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FFB142">
              <a:alpha val="18000"/>
            </a:srgbClr>
          </a:solidFill>
          <a:ln w="12700">
            <a:solidFill>
              <a:srgbClr val="FFB142">
                <a:alpha val="96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0" y="32598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80" dirty="0"/>
          </a:p>
        </p:txBody>
      </p:sp>
      <p:sp>
        <p:nvSpPr>
          <p:cNvPr id="21" name="Text 19"/>
          <p:cNvSpPr/>
          <p:nvPr/>
        </p:nvSpPr>
        <p:spPr>
          <a:xfrm>
            <a:off x="5413248" y="355701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Request</a:t>
            </a:r>
            <a:endParaRPr lang="en-US" sz="1220" dirty="0"/>
          </a:p>
        </p:txBody>
      </p:sp>
      <p:sp>
        <p:nvSpPr>
          <p:cNvPr id="22" name="Text 20"/>
          <p:cNvSpPr/>
          <p:nvPr/>
        </p:nvSpPr>
        <p:spPr>
          <a:xfrm>
            <a:off x="5413248" y="383133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incident-relevant frames or alerts are requested.</a:t>
            </a:r>
            <a:endParaRPr lang="en-US" sz="730" dirty="0"/>
          </a:p>
        </p:txBody>
      </p:sp>
      <p:sp>
        <p:nvSpPr>
          <p:cNvPr id="23" name="Shape 21"/>
          <p:cNvSpPr/>
          <p:nvPr/>
        </p:nvSpPr>
        <p:spPr>
          <a:xfrm>
            <a:off x="7406640" y="297180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8B5CF6">
                <a:alpha val="90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7607808" y="317296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8B5CF6">
              <a:alpha val="18000"/>
            </a:srgbClr>
          </a:solidFill>
          <a:ln w="12700">
            <a:solidFill>
              <a:srgbClr val="8B5CF6">
                <a:alpha val="96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680960" y="32598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8B5C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80" dirty="0"/>
          </a:p>
        </p:txBody>
      </p:sp>
      <p:sp>
        <p:nvSpPr>
          <p:cNvPr id="26" name="Text 24"/>
          <p:cNvSpPr/>
          <p:nvPr/>
        </p:nvSpPr>
        <p:spPr>
          <a:xfrm>
            <a:off x="7607808" y="355701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8B5C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Handoff</a:t>
            </a:r>
            <a:endParaRPr lang="en-US" sz="1220" dirty="0"/>
          </a:p>
        </p:txBody>
      </p:sp>
      <p:sp>
        <p:nvSpPr>
          <p:cNvPr id="27" name="Text 25"/>
          <p:cNvSpPr/>
          <p:nvPr/>
        </p:nvSpPr>
        <p:spPr>
          <a:xfrm>
            <a:off x="7607808" y="383133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Camera context transfers to the next likely camera.</a:t>
            </a:r>
            <a:endParaRPr lang="en-US" sz="730" dirty="0"/>
          </a:p>
        </p:txBody>
      </p:sp>
      <p:sp>
        <p:nvSpPr>
          <p:cNvPr id="28" name="Shape 26"/>
          <p:cNvSpPr/>
          <p:nvPr/>
        </p:nvSpPr>
        <p:spPr>
          <a:xfrm>
            <a:off x="9601200" y="297180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53B57">
                <a:alpha val="90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9802368" y="317296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F53B57">
              <a:alpha val="18000"/>
            </a:srgbClr>
          </a:solidFill>
          <a:ln w="12700">
            <a:solidFill>
              <a:srgbClr val="F53B57">
                <a:alpha val="96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875520" y="32598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F53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80" dirty="0"/>
          </a:p>
        </p:txBody>
      </p:sp>
      <p:sp>
        <p:nvSpPr>
          <p:cNvPr id="31" name="Text 29"/>
          <p:cNvSpPr/>
          <p:nvPr/>
        </p:nvSpPr>
        <p:spPr>
          <a:xfrm>
            <a:off x="9802368" y="355701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F53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</a:t>
            </a:r>
            <a:endParaRPr lang="en-US" sz="1220" dirty="0"/>
          </a:p>
        </p:txBody>
      </p:sp>
      <p:sp>
        <p:nvSpPr>
          <p:cNvPr id="32" name="Text 30"/>
          <p:cNvSpPr/>
          <p:nvPr/>
        </p:nvSpPr>
        <p:spPr>
          <a:xfrm>
            <a:off x="9802368" y="383133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request, match, and model action is auditable.</a:t>
            </a:r>
            <a:endParaRPr lang="en-US" sz="730" dirty="0"/>
          </a:p>
        </p:txBody>
      </p:sp>
      <p:sp>
        <p:nvSpPr>
          <p:cNvPr id="33" name="Shape 31"/>
          <p:cNvSpPr/>
          <p:nvPr/>
        </p:nvSpPr>
        <p:spPr>
          <a:xfrm>
            <a:off x="2788920" y="3584448"/>
            <a:ext cx="201168" cy="0"/>
          </a:xfrm>
          <a:prstGeom prst="line">
            <a:avLst/>
          </a:prstGeom>
          <a:noFill/>
          <a:ln w="12700">
            <a:solidFill>
              <a:srgbClr val="00D2D3"/>
            </a:solidFill>
            <a:prstDash val="solid"/>
            <a:headEnd type="none"/>
            <a:tailEnd type="triangle"/>
          </a:ln>
        </p:spPr>
      </p:sp>
      <p:sp>
        <p:nvSpPr>
          <p:cNvPr id="34" name="Shape 32"/>
          <p:cNvSpPr/>
          <p:nvPr/>
        </p:nvSpPr>
        <p:spPr>
          <a:xfrm>
            <a:off x="4983480" y="3584448"/>
            <a:ext cx="201168" cy="0"/>
          </a:xfrm>
          <a:prstGeom prst="line">
            <a:avLst/>
          </a:prstGeom>
          <a:noFill/>
          <a:ln w="12700">
            <a:solidFill>
              <a:srgbClr val="00D2D3"/>
            </a:solidFill>
            <a:prstDash val="solid"/>
            <a:headEnd type="none"/>
            <a:tailEnd type="triangle"/>
          </a:ln>
        </p:spPr>
      </p:sp>
      <p:sp>
        <p:nvSpPr>
          <p:cNvPr id="35" name="Shape 33"/>
          <p:cNvSpPr/>
          <p:nvPr/>
        </p:nvSpPr>
        <p:spPr>
          <a:xfrm>
            <a:off x="7178040" y="3584448"/>
            <a:ext cx="201168" cy="0"/>
          </a:xfrm>
          <a:prstGeom prst="line">
            <a:avLst/>
          </a:prstGeom>
          <a:noFill/>
          <a:ln w="12700">
            <a:solidFill>
              <a:srgbClr val="00D2D3"/>
            </a:solidFill>
            <a:prstDash val="solid"/>
            <a:headEnd type="none"/>
            <a:tailEnd type="triangle"/>
          </a:ln>
        </p:spPr>
      </p:sp>
      <p:sp>
        <p:nvSpPr>
          <p:cNvPr id="36" name="Shape 34"/>
          <p:cNvSpPr/>
          <p:nvPr/>
        </p:nvSpPr>
        <p:spPr>
          <a:xfrm>
            <a:off x="9372600" y="3584448"/>
            <a:ext cx="201168" cy="0"/>
          </a:xfrm>
          <a:prstGeom prst="line">
            <a:avLst/>
          </a:prstGeom>
          <a:noFill/>
          <a:ln w="12700">
            <a:solidFill>
              <a:srgbClr val="00D2D3"/>
            </a:solidFill>
            <a:prstDash val="solid"/>
            <a:headEnd type="none"/>
            <a:tailEnd type="triangle"/>
          </a:ln>
        </p:spPr>
      </p:sp>
      <p:sp>
        <p:nvSpPr>
          <p:cNvPr id="37" name="Shape 35"/>
          <p:cNvSpPr/>
          <p:nvPr/>
        </p:nvSpPr>
        <p:spPr>
          <a:xfrm>
            <a:off x="1051560" y="5193792"/>
            <a:ext cx="10058400" cy="438912"/>
          </a:xfrm>
          <a:prstGeom prst="roundRect">
            <a:avLst>
              <a:gd name="adj" fmla="val 16667"/>
            </a:avLst>
          </a:prstGeom>
          <a:solidFill>
            <a:srgbClr val="071421">
              <a:alpha val="93000"/>
            </a:srgbClr>
          </a:solidFill>
          <a:ln w="12700">
            <a:solidFill>
              <a:srgbClr val="00D2D3">
                <a:alpha val="90000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325880" y="5349240"/>
            <a:ext cx="9509760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106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lets government scale visibility using citizen infrastructure while preserving consent and reviewability.</a:t>
            </a:r>
            <a:endParaRPr lang="en-US" sz="1060" dirty="0"/>
          </a:p>
        </p:txBody>
      </p:sp>
      <p:sp>
        <p:nvSpPr>
          <p:cNvPr id="39" name="Text 37"/>
          <p:cNvSpPr/>
          <p:nvPr/>
        </p:nvSpPr>
        <p:spPr>
          <a:xfrm>
            <a:off x="640080" y="6510528"/>
            <a:ext cx="1463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Guardian V3</a:t>
            </a:r>
            <a:endParaRPr lang="en-US" sz="650" dirty="0"/>
          </a:p>
        </p:txBody>
      </p:sp>
      <p:sp>
        <p:nvSpPr>
          <p:cNvPr id="40" name="Text 38"/>
          <p:cNvSpPr/>
          <p:nvPr/>
        </p:nvSpPr>
        <p:spPr>
          <a:xfrm>
            <a:off x="11384280" y="6510528"/>
            <a:ext cx="182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</a:t>
            </a:r>
            <a:endParaRPr lang="en-US" sz="6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2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711"/>
          </a:solidFill>
          <a:ln w="12700">
            <a:solidFill>
              <a:srgbClr val="0207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960000">
            <a:off x="8641080" y="-960120"/>
            <a:ext cx="4206240" cy="420624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62233">
                <a:alpha val="8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1760000">
            <a:off x="-1508760" y="3886200"/>
            <a:ext cx="4023360" cy="402336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82C42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475488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AND AUDIT: EVERY IMPORTANT ACTION BECOMES DATA THE STATE CAN RELY ON.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40080" y="941832"/>
            <a:ext cx="813816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is built so response speed, citizen trust, and legal defensibility reinforce each other.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640080" y="2487168"/>
            <a:ext cx="1143000" cy="32004"/>
          </a:xfrm>
          <a:prstGeom prst="rect">
            <a:avLst/>
          </a:prstGeom>
          <a:solidFill>
            <a:srgbClr val="00D2D3"/>
          </a:solidFill>
          <a:ln w="12700">
            <a:solidFill>
              <a:srgbClr val="00D2D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60120" y="2889504"/>
            <a:ext cx="10104120" cy="2084832"/>
          </a:xfrm>
          <a:prstGeom prst="roundRect">
            <a:avLst>
              <a:gd name="adj" fmla="val 3509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00D2D3">
                <a:alpha val="9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234440" y="3273552"/>
            <a:ext cx="1645920" cy="310896"/>
          </a:xfrm>
          <a:prstGeom prst="roundRect">
            <a:avLst>
              <a:gd name="adj" fmla="val 47059"/>
            </a:avLst>
          </a:prstGeom>
          <a:solidFill>
            <a:srgbClr val="F53B57">
              <a:alpha val="18000"/>
            </a:srgbClr>
          </a:solidFill>
          <a:ln w="12700">
            <a:solidFill>
              <a:srgbClr val="F53B57">
                <a:alpha val="96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307592" y="3360420"/>
            <a:ext cx="149961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F53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 submitted</a:t>
            </a:r>
            <a:endParaRPr lang="en-US" sz="780" dirty="0"/>
          </a:p>
        </p:txBody>
      </p:sp>
      <p:sp>
        <p:nvSpPr>
          <p:cNvPr id="11" name="Shape 9"/>
          <p:cNvSpPr/>
          <p:nvPr/>
        </p:nvSpPr>
        <p:spPr>
          <a:xfrm>
            <a:off x="3630168" y="3273552"/>
            <a:ext cx="1645920" cy="310896"/>
          </a:xfrm>
          <a:prstGeom prst="roundRect">
            <a:avLst>
              <a:gd name="adj" fmla="val 47059"/>
            </a:avLst>
          </a:prstGeom>
          <a:solidFill>
            <a:srgbClr val="FFB142">
              <a:alpha val="18000"/>
            </a:srgbClr>
          </a:solidFill>
          <a:ln w="12700">
            <a:solidFill>
              <a:srgbClr val="FFB142">
                <a:alpha val="96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703320" y="3360420"/>
            <a:ext cx="149961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Gemini classified</a:t>
            </a:r>
            <a:endParaRPr lang="en-US" sz="780" dirty="0"/>
          </a:p>
        </p:txBody>
      </p:sp>
      <p:sp>
        <p:nvSpPr>
          <p:cNvPr id="13" name="Shape 11"/>
          <p:cNvSpPr/>
          <p:nvPr/>
        </p:nvSpPr>
        <p:spPr>
          <a:xfrm>
            <a:off x="6025896" y="3273552"/>
            <a:ext cx="1645920" cy="310896"/>
          </a:xfrm>
          <a:prstGeom prst="roundRect">
            <a:avLst>
              <a:gd name="adj" fmla="val 47059"/>
            </a:avLst>
          </a:prstGeom>
          <a:solidFill>
            <a:srgbClr val="00D2D3">
              <a:alpha val="18000"/>
            </a:srgbClr>
          </a:solidFill>
          <a:ln w="12700">
            <a:solidFill>
              <a:srgbClr val="00D2D3">
                <a:alpha val="96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099048" y="3360420"/>
            <a:ext cx="149961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FRSC queried</a:t>
            </a:r>
            <a:endParaRPr lang="en-US" sz="780" dirty="0"/>
          </a:p>
        </p:txBody>
      </p:sp>
      <p:sp>
        <p:nvSpPr>
          <p:cNvPr id="15" name="Shape 13"/>
          <p:cNvSpPr/>
          <p:nvPr/>
        </p:nvSpPr>
        <p:spPr>
          <a:xfrm>
            <a:off x="8421624" y="3273552"/>
            <a:ext cx="1645920" cy="310896"/>
          </a:xfrm>
          <a:prstGeom prst="roundRect">
            <a:avLst>
              <a:gd name="adj" fmla="val 47059"/>
            </a:avLst>
          </a:prstGeom>
          <a:solidFill>
            <a:srgbClr val="10AC84">
              <a:alpha val="18000"/>
            </a:srgbClr>
          </a:solidFill>
          <a:ln w="12700">
            <a:solidFill>
              <a:srgbClr val="10AC84">
                <a:alpha val="96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94776" y="3360420"/>
            <a:ext cx="149961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dispatched</a:t>
            </a:r>
            <a:endParaRPr lang="en-US" sz="780" dirty="0"/>
          </a:p>
        </p:txBody>
      </p:sp>
      <p:sp>
        <p:nvSpPr>
          <p:cNvPr id="17" name="Shape 15"/>
          <p:cNvSpPr/>
          <p:nvPr/>
        </p:nvSpPr>
        <p:spPr>
          <a:xfrm>
            <a:off x="1234440" y="4059936"/>
            <a:ext cx="1645920" cy="310896"/>
          </a:xfrm>
          <a:prstGeom prst="roundRect">
            <a:avLst>
              <a:gd name="adj" fmla="val 47059"/>
            </a:avLst>
          </a:prstGeom>
          <a:solidFill>
            <a:srgbClr val="00D2D3">
              <a:alpha val="18000"/>
            </a:srgbClr>
          </a:solidFill>
          <a:ln w="12700">
            <a:solidFill>
              <a:srgbClr val="00D2D3">
                <a:alpha val="96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1307592" y="4146804"/>
            <a:ext cx="149961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Camera matched</a:t>
            </a:r>
            <a:endParaRPr lang="en-US" sz="780" dirty="0"/>
          </a:p>
        </p:txBody>
      </p:sp>
      <p:sp>
        <p:nvSpPr>
          <p:cNvPr id="19" name="Shape 17"/>
          <p:cNvSpPr/>
          <p:nvPr/>
        </p:nvSpPr>
        <p:spPr>
          <a:xfrm>
            <a:off x="3630168" y="4059936"/>
            <a:ext cx="1645920" cy="310896"/>
          </a:xfrm>
          <a:prstGeom prst="roundRect">
            <a:avLst>
              <a:gd name="adj" fmla="val 47059"/>
            </a:avLst>
          </a:prstGeom>
          <a:solidFill>
            <a:srgbClr val="8B5CF6">
              <a:alpha val="18000"/>
            </a:srgbClr>
          </a:solidFill>
          <a:ln w="12700">
            <a:solidFill>
              <a:srgbClr val="8B5CF6">
                <a:alpha val="96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703320" y="4146804"/>
            <a:ext cx="149961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8B5C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Identity revealed</a:t>
            </a:r>
            <a:endParaRPr lang="en-US" sz="780" dirty="0"/>
          </a:p>
        </p:txBody>
      </p:sp>
      <p:sp>
        <p:nvSpPr>
          <p:cNvPr id="21" name="Shape 19"/>
          <p:cNvSpPr/>
          <p:nvPr/>
        </p:nvSpPr>
        <p:spPr>
          <a:xfrm>
            <a:off x="6025896" y="4059936"/>
            <a:ext cx="1645920" cy="310896"/>
          </a:xfrm>
          <a:prstGeom prst="roundRect">
            <a:avLst>
              <a:gd name="adj" fmla="val 47059"/>
            </a:avLst>
          </a:prstGeom>
          <a:solidFill>
            <a:srgbClr val="FFB142">
              <a:alpha val="18000"/>
            </a:srgbClr>
          </a:solidFill>
          <a:ln w="12700">
            <a:solidFill>
              <a:srgbClr val="FFB142">
                <a:alpha val="96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099048" y="4146804"/>
            <a:ext cx="149961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downloaded</a:t>
            </a:r>
            <a:endParaRPr lang="en-US" sz="780" dirty="0"/>
          </a:p>
        </p:txBody>
      </p:sp>
      <p:sp>
        <p:nvSpPr>
          <p:cNvPr id="23" name="Shape 21"/>
          <p:cNvSpPr/>
          <p:nvPr/>
        </p:nvSpPr>
        <p:spPr>
          <a:xfrm>
            <a:off x="8421624" y="4059936"/>
            <a:ext cx="1645920" cy="310896"/>
          </a:xfrm>
          <a:prstGeom prst="roundRect">
            <a:avLst>
              <a:gd name="adj" fmla="val 47059"/>
            </a:avLst>
          </a:prstGeom>
          <a:solidFill>
            <a:srgbClr val="10AC84">
              <a:alpha val="18000"/>
            </a:srgbClr>
          </a:solidFill>
          <a:ln w="12700">
            <a:solidFill>
              <a:srgbClr val="10AC84">
                <a:alpha val="96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494776" y="4146804"/>
            <a:ext cx="149961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Case resolved</a:t>
            </a:r>
            <a:endParaRPr lang="en-US" sz="780" dirty="0"/>
          </a:p>
        </p:txBody>
      </p:sp>
      <p:sp>
        <p:nvSpPr>
          <p:cNvPr id="25" name="Shape 23"/>
          <p:cNvSpPr/>
          <p:nvPr/>
        </p:nvSpPr>
        <p:spPr>
          <a:xfrm>
            <a:off x="1097280" y="5349240"/>
            <a:ext cx="3108960" cy="621792"/>
          </a:xfrm>
          <a:prstGeom prst="roundRect">
            <a:avLst>
              <a:gd name="adj" fmla="val 11765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00D2D3">
                <a:alpha val="9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298448" y="5550408"/>
            <a:ext cx="270662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command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1298448" y="6044184"/>
            <a:ext cx="2706624" cy="-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happened, where, and who responded.</a:t>
            </a:r>
            <a:endParaRPr lang="en-US" sz="1020" dirty="0"/>
          </a:p>
        </p:txBody>
      </p:sp>
      <p:sp>
        <p:nvSpPr>
          <p:cNvPr id="28" name="Shape 26"/>
          <p:cNvSpPr/>
          <p:nvPr/>
        </p:nvSpPr>
        <p:spPr>
          <a:xfrm>
            <a:off x="4526280" y="5349240"/>
            <a:ext cx="3108960" cy="621792"/>
          </a:xfrm>
          <a:prstGeom prst="roundRect">
            <a:avLst>
              <a:gd name="adj" fmla="val 11765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8B5CF6">
                <a:alpha val="90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27448" y="5550408"/>
            <a:ext cx="270662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8B5C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oversight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4727448" y="6044184"/>
            <a:ext cx="2706624" cy="-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accessed identity or evidence, and why.</a:t>
            </a:r>
            <a:endParaRPr lang="en-US" sz="1020" dirty="0"/>
          </a:p>
        </p:txBody>
      </p:sp>
      <p:sp>
        <p:nvSpPr>
          <p:cNvPr id="31" name="Shape 29"/>
          <p:cNvSpPr/>
          <p:nvPr/>
        </p:nvSpPr>
        <p:spPr>
          <a:xfrm>
            <a:off x="7955280" y="5349240"/>
            <a:ext cx="3108960" cy="621792"/>
          </a:xfrm>
          <a:prstGeom prst="roundRect">
            <a:avLst>
              <a:gd name="adj" fmla="val 11765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10AC84">
                <a:alpha val="9000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8156448" y="5550408"/>
            <a:ext cx="270662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policy</a:t>
            </a:r>
            <a:endParaRPr lang="en-US" sz="1500" dirty="0"/>
          </a:p>
        </p:txBody>
      </p:sp>
      <p:sp>
        <p:nvSpPr>
          <p:cNvPr id="33" name="Text 31"/>
          <p:cNvSpPr/>
          <p:nvPr/>
        </p:nvSpPr>
        <p:spPr>
          <a:xfrm>
            <a:off x="8156448" y="6044184"/>
            <a:ext cx="2706624" cy="-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bottlenecks and repeat threats appear.</a:t>
            </a:r>
            <a:endParaRPr lang="en-US" sz="1020" dirty="0"/>
          </a:p>
        </p:txBody>
      </p:sp>
      <p:sp>
        <p:nvSpPr>
          <p:cNvPr id="34" name="Text 32"/>
          <p:cNvSpPr/>
          <p:nvPr/>
        </p:nvSpPr>
        <p:spPr>
          <a:xfrm>
            <a:off x="640080" y="6510528"/>
            <a:ext cx="1463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Guardian V3</a:t>
            </a:r>
            <a:endParaRPr lang="en-US" sz="650" dirty="0"/>
          </a:p>
        </p:txBody>
      </p:sp>
      <p:sp>
        <p:nvSpPr>
          <p:cNvPr id="35" name="Text 33"/>
          <p:cNvSpPr/>
          <p:nvPr/>
        </p:nvSpPr>
        <p:spPr>
          <a:xfrm>
            <a:off x="11384280" y="6510528"/>
            <a:ext cx="182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19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2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711"/>
          </a:solidFill>
          <a:ln w="12700">
            <a:solidFill>
              <a:srgbClr val="0207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960000">
            <a:off x="8641080" y="-960120"/>
            <a:ext cx="4206240" cy="420624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62233">
                <a:alpha val="8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1760000">
            <a:off x="-1508760" y="3886200"/>
            <a:ext cx="4023360" cy="402336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82C42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475488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POSITIONING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40080" y="941832"/>
            <a:ext cx="813816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is not an app. It is the state safety layer between citizens and response institutions.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58368" y="1993392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8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platform connects the moment of fear to the moment of accountable response.</a:t>
            </a:r>
            <a:endParaRPr lang="en-US" sz="1280" dirty="0"/>
          </a:p>
        </p:txBody>
      </p:sp>
      <p:sp>
        <p:nvSpPr>
          <p:cNvPr id="8" name="Shape 6"/>
          <p:cNvSpPr/>
          <p:nvPr/>
        </p:nvSpPr>
        <p:spPr>
          <a:xfrm>
            <a:off x="640080" y="2487168"/>
            <a:ext cx="1143000" cy="32004"/>
          </a:xfrm>
          <a:prstGeom prst="rect">
            <a:avLst/>
          </a:prstGeom>
          <a:solidFill>
            <a:srgbClr val="00D2D3"/>
          </a:solidFill>
          <a:ln w="12700">
            <a:solidFill>
              <a:srgbClr val="00D2D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22960" y="2944368"/>
            <a:ext cx="3154680" cy="1033272"/>
          </a:xfrm>
          <a:prstGeom prst="roundRect">
            <a:avLst>
              <a:gd name="adj" fmla="val 708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00D2D3">
                <a:alpha val="9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24128" y="3145536"/>
            <a:ext cx="27523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Citizen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024128" y="3639312"/>
            <a:ext cx="275234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 danger, attach evidence, hide in stealth mode, track case disclosures.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4526280" y="2944368"/>
            <a:ext cx="3154680" cy="1033272"/>
          </a:xfrm>
          <a:prstGeom prst="roundRect">
            <a:avLst>
              <a:gd name="adj" fmla="val 708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FB142">
                <a:alpha val="9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27448" y="3145536"/>
            <a:ext cx="27523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Triage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727448" y="3639312"/>
            <a:ext cx="275234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Classify emergency, score severity, extract plates/weapons/location, route events.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8229600" y="2944368"/>
            <a:ext cx="3154680" cy="1033272"/>
          </a:xfrm>
          <a:prstGeom prst="roundRect">
            <a:avLst>
              <a:gd name="adj" fmla="val 708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53B57">
                <a:alpha val="9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430768" y="3145536"/>
            <a:ext cx="27523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53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Command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8430768" y="3639312"/>
            <a:ext cx="275234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See incidents, teams, command centers, routes, evidence requests, and transfers.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822960" y="4315968"/>
            <a:ext cx="4663440" cy="1033272"/>
          </a:xfrm>
          <a:prstGeom prst="roundRect">
            <a:avLst>
              <a:gd name="adj" fmla="val 708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10AC84">
                <a:alpha val="9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024128" y="4517136"/>
            <a:ext cx="42611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Responder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024128" y="5010912"/>
            <a:ext cx="42611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Receive dispatch, stream telemetry, navigate, arrive, resolve, and close.</a:t>
            </a:r>
            <a:endParaRPr lang="en-US" sz="1020" dirty="0"/>
          </a:p>
        </p:txBody>
      </p:sp>
      <p:sp>
        <p:nvSpPr>
          <p:cNvPr id="21" name="Shape 19"/>
          <p:cNvSpPr/>
          <p:nvPr/>
        </p:nvSpPr>
        <p:spPr>
          <a:xfrm>
            <a:off x="4526280" y="4315968"/>
            <a:ext cx="4663440" cy="1033272"/>
          </a:xfrm>
          <a:prstGeom prst="roundRect">
            <a:avLst>
              <a:gd name="adj" fmla="val 708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8B5CF6">
                <a:alpha val="9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27448" y="4517136"/>
            <a:ext cx="42611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8B5C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Oversight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4727448" y="5010912"/>
            <a:ext cx="42611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Audit identity access, evidence downloads, risk alerts, and responder performance.</a:t>
            </a:r>
            <a:endParaRPr lang="en-US" sz="1020" dirty="0"/>
          </a:p>
        </p:txBody>
      </p:sp>
      <p:sp>
        <p:nvSpPr>
          <p:cNvPr id="24" name="Text 22"/>
          <p:cNvSpPr/>
          <p:nvPr/>
        </p:nvSpPr>
        <p:spPr>
          <a:xfrm>
            <a:off x="640080" y="6510528"/>
            <a:ext cx="1463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Guardian V3</a:t>
            </a:r>
            <a:endParaRPr lang="en-US" sz="650" dirty="0"/>
          </a:p>
        </p:txBody>
      </p:sp>
      <p:sp>
        <p:nvSpPr>
          <p:cNvPr id="25" name="Text 23"/>
          <p:cNvSpPr/>
          <p:nvPr/>
        </p:nvSpPr>
        <p:spPr>
          <a:xfrm>
            <a:off x="11384280" y="6510528"/>
            <a:ext cx="182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6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2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711"/>
          </a:solidFill>
          <a:ln w="12700">
            <a:solidFill>
              <a:srgbClr val="0207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960000">
            <a:off x="8641080" y="-960120"/>
            <a:ext cx="4206240" cy="420624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62233">
                <a:alpha val="8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1760000">
            <a:off x="-1508760" y="3886200"/>
            <a:ext cx="4023360" cy="402336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82C42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475488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PILOT PLAN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40080" y="941832"/>
            <a:ext cx="813816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one high-visibility corridor and prove the operating model in 90 days.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58368" y="1993392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8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can begin narrow, measurable, and politically defensible.</a:t>
            </a:r>
            <a:endParaRPr lang="en-US" sz="1280" dirty="0"/>
          </a:p>
        </p:txBody>
      </p:sp>
      <p:sp>
        <p:nvSpPr>
          <p:cNvPr id="8" name="Shape 6"/>
          <p:cNvSpPr/>
          <p:nvPr/>
        </p:nvSpPr>
        <p:spPr>
          <a:xfrm>
            <a:off x="640080" y="2487168"/>
            <a:ext cx="1143000" cy="32004"/>
          </a:xfrm>
          <a:prstGeom prst="rect">
            <a:avLst/>
          </a:prstGeom>
          <a:solidFill>
            <a:srgbClr val="00D2D3"/>
          </a:solidFill>
          <a:ln w="12700">
            <a:solidFill>
              <a:srgbClr val="00D2D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22960" y="2788920"/>
            <a:ext cx="3383280" cy="1261872"/>
          </a:xfrm>
          <a:prstGeom prst="roundRect">
            <a:avLst>
              <a:gd name="adj" fmla="val 5797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00D2D3">
                <a:alpha val="9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24128" y="2990088"/>
            <a:ext cx="29809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Phase 1: Corridor setup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024128" y="3483864"/>
            <a:ext cx="29809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Onboard command centers, responder teams, agency users, and emergency categories.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4407408" y="2788920"/>
            <a:ext cx="3383280" cy="1261872"/>
          </a:xfrm>
          <a:prstGeom prst="roundRect">
            <a:avLst>
              <a:gd name="adj" fmla="val 5797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FB142">
                <a:alpha val="9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08576" y="2990088"/>
            <a:ext cx="29809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Phase 2: Citizen + dispatcher demo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608576" y="3483864"/>
            <a:ext cx="29809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 reporting, triage, identity vault, evidence requests, FRSC lookup.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7991856" y="2788920"/>
            <a:ext cx="3383280" cy="1261872"/>
          </a:xfrm>
          <a:prstGeom prst="roundRect">
            <a:avLst>
              <a:gd name="adj" fmla="val 5797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10AC84">
                <a:alpha val="9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193024" y="2990088"/>
            <a:ext cx="29809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Phase 3: Camera + Track Me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8193024" y="3483864"/>
            <a:ext cx="298094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Register cameras, activate plate watchlists, handoff, speed prediction, intercept suggestions.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1371600" y="4919472"/>
            <a:ext cx="2240280" cy="868680"/>
          </a:xfrm>
          <a:prstGeom prst="roundRect">
            <a:avLst>
              <a:gd name="adj" fmla="val 8421"/>
            </a:avLst>
          </a:prstGeom>
          <a:solidFill>
            <a:srgbClr val="071421">
              <a:alpha val="93000"/>
            </a:srgbClr>
          </a:solidFill>
          <a:ln w="12700">
            <a:solidFill>
              <a:srgbClr val="00D2D3">
                <a:alpha val="9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1536192" y="5084064"/>
            <a:ext cx="18745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90 days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1536192" y="5440680"/>
            <a:ext cx="1874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70" b="1" dirty="0">
                <a:solidFill>
                  <a:srgbClr val="94A3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Pilot window</a:t>
            </a:r>
            <a:endParaRPr lang="en-US" sz="770" dirty="0"/>
          </a:p>
        </p:txBody>
      </p:sp>
      <p:sp>
        <p:nvSpPr>
          <p:cNvPr id="21" name="Shape 19"/>
          <p:cNvSpPr/>
          <p:nvPr/>
        </p:nvSpPr>
        <p:spPr>
          <a:xfrm>
            <a:off x="3931920" y="4919472"/>
            <a:ext cx="2240280" cy="868680"/>
          </a:xfrm>
          <a:prstGeom prst="roundRect">
            <a:avLst>
              <a:gd name="adj" fmla="val 8421"/>
            </a:avLst>
          </a:prstGeom>
          <a:solidFill>
            <a:srgbClr val="071421">
              <a:alpha val="93000"/>
            </a:srgbClr>
          </a:solidFill>
          <a:ln w="12700">
            <a:solidFill>
              <a:srgbClr val="FFB142">
                <a:alpha val="9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096512" y="5084064"/>
            <a:ext cx="18745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Police + FRSC</a:t>
            </a:r>
            <a:endParaRPr lang="en-US" sz="1900" dirty="0"/>
          </a:p>
        </p:txBody>
      </p:sp>
      <p:sp>
        <p:nvSpPr>
          <p:cNvPr id="23" name="Text 21"/>
          <p:cNvSpPr/>
          <p:nvPr/>
        </p:nvSpPr>
        <p:spPr>
          <a:xfrm>
            <a:off x="4096512" y="5440680"/>
            <a:ext cx="1874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70" b="1" dirty="0">
                <a:solidFill>
                  <a:srgbClr val="94A3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Primary agencies</a:t>
            </a:r>
            <a:endParaRPr lang="en-US" sz="770" dirty="0"/>
          </a:p>
        </p:txBody>
      </p:sp>
      <p:sp>
        <p:nvSpPr>
          <p:cNvPr id="24" name="Shape 22"/>
          <p:cNvSpPr/>
          <p:nvPr/>
        </p:nvSpPr>
        <p:spPr>
          <a:xfrm>
            <a:off x="6492240" y="4919472"/>
            <a:ext cx="2240280" cy="868680"/>
          </a:xfrm>
          <a:prstGeom prst="roundRect">
            <a:avLst>
              <a:gd name="adj" fmla="val 8421"/>
            </a:avLst>
          </a:prstGeom>
          <a:solidFill>
            <a:srgbClr val="071421">
              <a:alpha val="93000"/>
            </a:srgbClr>
          </a:solidFill>
          <a:ln w="12700">
            <a:solidFill>
              <a:srgbClr val="10AC84">
                <a:alpha val="90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656832" y="5084064"/>
            <a:ext cx="18745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Response trust</a:t>
            </a:r>
            <a:endParaRPr lang="en-US" sz="1900" dirty="0"/>
          </a:p>
        </p:txBody>
      </p:sp>
      <p:sp>
        <p:nvSpPr>
          <p:cNvPr id="26" name="Text 24"/>
          <p:cNvSpPr/>
          <p:nvPr/>
        </p:nvSpPr>
        <p:spPr>
          <a:xfrm>
            <a:off x="6656832" y="5440680"/>
            <a:ext cx="1874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70" b="1" dirty="0">
                <a:solidFill>
                  <a:srgbClr val="94A3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measure</a:t>
            </a:r>
            <a:endParaRPr lang="en-US" sz="770" dirty="0"/>
          </a:p>
        </p:txBody>
      </p:sp>
      <p:sp>
        <p:nvSpPr>
          <p:cNvPr id="27" name="Shape 25"/>
          <p:cNvSpPr/>
          <p:nvPr/>
        </p:nvSpPr>
        <p:spPr>
          <a:xfrm>
            <a:off x="9052560" y="4919472"/>
            <a:ext cx="2240280" cy="868680"/>
          </a:xfrm>
          <a:prstGeom prst="roundRect">
            <a:avLst>
              <a:gd name="adj" fmla="val 8421"/>
            </a:avLst>
          </a:prstGeom>
          <a:solidFill>
            <a:srgbClr val="071421">
              <a:alpha val="93000"/>
            </a:srgbClr>
          </a:solidFill>
          <a:ln w="12700">
            <a:solidFill>
              <a:srgbClr val="8B5CF6">
                <a:alpha val="90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217152" y="5084064"/>
            <a:ext cx="187452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8B5C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 memory</a:t>
            </a:r>
            <a:endParaRPr lang="en-US" sz="1900" dirty="0"/>
          </a:p>
        </p:txBody>
      </p:sp>
      <p:sp>
        <p:nvSpPr>
          <p:cNvPr id="29" name="Text 27"/>
          <p:cNvSpPr/>
          <p:nvPr/>
        </p:nvSpPr>
        <p:spPr>
          <a:xfrm>
            <a:off x="9217152" y="5440680"/>
            <a:ext cx="1874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70" b="1" dirty="0">
                <a:solidFill>
                  <a:srgbClr val="94A3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Public value</a:t>
            </a:r>
            <a:endParaRPr lang="en-US" sz="770" dirty="0"/>
          </a:p>
        </p:txBody>
      </p:sp>
      <p:sp>
        <p:nvSpPr>
          <p:cNvPr id="30" name="Text 28"/>
          <p:cNvSpPr/>
          <p:nvPr/>
        </p:nvSpPr>
        <p:spPr>
          <a:xfrm>
            <a:off x="640080" y="6510528"/>
            <a:ext cx="1463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Guardian V3</a:t>
            </a:r>
            <a:endParaRPr lang="en-US" sz="650" dirty="0"/>
          </a:p>
        </p:txBody>
      </p:sp>
      <p:sp>
        <p:nvSpPr>
          <p:cNvPr id="31" name="Text 29"/>
          <p:cNvSpPr/>
          <p:nvPr/>
        </p:nvSpPr>
        <p:spPr>
          <a:xfrm>
            <a:off x="11384280" y="6510528"/>
            <a:ext cx="182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</a:t>
            </a:r>
            <a:endParaRPr lang="en-US" sz="6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2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711"/>
          </a:solidFill>
          <a:ln w="12700">
            <a:solidFill>
              <a:srgbClr val="0207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960000">
            <a:off x="8641080" y="-960120"/>
            <a:ext cx="4206240" cy="420624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62233">
                <a:alpha val="8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1760000">
            <a:off x="-1508760" y="3886200"/>
            <a:ext cx="4023360" cy="402336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82C42">
                <a:alpha val="80000"/>
              </a:srgbClr>
            </a:solidFill>
            <a:prstDash val="solid"/>
          </a:ln>
        </p:spPr>
      </p:sp>
      <p:pic>
        <p:nvPicPr>
          <p:cNvPr id="5" name="Image 0" descr="C:\Users\mccoy\HospitalApp\S4-and Guardian AI\web\public\pitch\guardian-ai-command-cent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711">
              <a:alpha val="85000"/>
            </a:srgbClr>
          </a:solidFill>
          <a:ln w="12700">
            <a:solidFill>
              <a:srgbClr val="020711">
                <a:alpha val="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713232" y="658368"/>
            <a:ext cx="1234440" cy="310896"/>
          </a:xfrm>
          <a:prstGeom prst="roundRect">
            <a:avLst>
              <a:gd name="adj" fmla="val 47059"/>
            </a:avLst>
          </a:prstGeom>
          <a:solidFill>
            <a:srgbClr val="10AC84">
              <a:alpha val="18000"/>
            </a:srgbClr>
          </a:solidFill>
          <a:ln w="12700">
            <a:solidFill>
              <a:srgbClr val="10AC84">
                <a:alpha val="96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86384" y="745236"/>
            <a:ext cx="108813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 Ask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713232" y="1234440"/>
            <a:ext cx="658368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 S4 Guardian V3 as the pilot public safety operating system.</a:t>
            </a:r>
            <a:endParaRPr lang="en-US" sz="3400" dirty="0"/>
          </a:p>
        </p:txBody>
      </p:sp>
      <p:sp>
        <p:nvSpPr>
          <p:cNvPr id="10" name="Text 7"/>
          <p:cNvSpPr/>
          <p:nvPr/>
        </p:nvSpPr>
        <p:spPr>
          <a:xfrm>
            <a:off x="749808" y="2697480"/>
            <a:ext cx="589788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state gets faster response, better coordination, citizen trust, live camera intelligence, privacy-preserving identity access, and an evidence trail that survives scrutiny.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49808" y="4645152"/>
            <a:ext cx="2834640" cy="804672"/>
          </a:xfrm>
          <a:prstGeom prst="roundRect">
            <a:avLst>
              <a:gd name="adj" fmla="val 9091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00D2D3">
                <a:alpha val="9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50976" y="4846320"/>
            <a:ext cx="24323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to approve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950976" y="5340096"/>
            <a:ext cx="2432304" cy="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>
            <a:lvl1pPr algn="l"/>
          </a:lstStyle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90-day corridor pilot with command, responder, citizen, and camera onboarding.</a:t>
            </a:r>
            <a:endParaRPr lang="en-US" sz="1020" dirty="0"/>
          </a:p>
        </p:txBody>
      </p:sp>
      <p:sp>
        <p:nvSpPr>
          <p:cNvPr id="14" name="Shape 11"/>
          <p:cNvSpPr/>
          <p:nvPr/>
        </p:nvSpPr>
        <p:spPr>
          <a:xfrm>
            <a:off x="3840480" y="4645152"/>
            <a:ext cx="2834640" cy="804672"/>
          </a:xfrm>
          <a:prstGeom prst="roundRect">
            <a:avLst>
              <a:gd name="adj" fmla="val 9091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FB142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041648" y="4846320"/>
            <a:ext cx="243230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to measure</a:t>
            </a:r>
            <a:endParaRPr lang="en-US" sz="1500" dirty="0"/>
          </a:p>
        </p:txBody>
      </p:sp>
      <p:sp>
        <p:nvSpPr>
          <p:cNvPr id="16" name="Text 13"/>
          <p:cNvSpPr/>
          <p:nvPr/>
        </p:nvSpPr>
        <p:spPr>
          <a:xfrm>
            <a:off x="4041648" y="5340096"/>
            <a:ext cx="2432304" cy="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>
            <a:lvl1pPr algn="l"/>
          </a:lstStyle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Response speed, case completion, disclosure integrity, citizen confidence.</a:t>
            </a:r>
            <a:endParaRPr lang="en-US" sz="1020" dirty="0"/>
          </a:p>
        </p:txBody>
      </p:sp>
      <p:sp>
        <p:nvSpPr>
          <p:cNvPr id="17" name="Text 14"/>
          <p:cNvSpPr/>
          <p:nvPr/>
        </p:nvSpPr>
        <p:spPr>
          <a:xfrm>
            <a:off x="640080" y="6510528"/>
            <a:ext cx="1463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Guardian V3</a:t>
            </a:r>
            <a:endParaRPr lang="en-US" sz="650" dirty="0"/>
          </a:p>
        </p:txBody>
      </p:sp>
      <p:sp>
        <p:nvSpPr>
          <p:cNvPr id="18" name="Text 15"/>
          <p:cNvSpPr/>
          <p:nvPr/>
        </p:nvSpPr>
        <p:spPr>
          <a:xfrm>
            <a:off x="11384280" y="6510528"/>
            <a:ext cx="182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21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2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711"/>
          </a:solidFill>
          <a:ln w="12700">
            <a:solidFill>
              <a:srgbClr val="0207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960000">
            <a:off x="8641080" y="-960120"/>
            <a:ext cx="4206240" cy="420624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62233">
                <a:alpha val="8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1760000">
            <a:off x="-1508760" y="3886200"/>
            <a:ext cx="4023360" cy="402336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82C42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475488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FAILURE S4 FIXES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40080" y="941832"/>
            <a:ext cx="813816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old public safety model loses time, trust, and evidence at every handoff.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58368" y="1993392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8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converts fragmented signals into a live, reviewable operating picture.</a:t>
            </a:r>
            <a:endParaRPr lang="en-US" sz="1280" dirty="0"/>
          </a:p>
        </p:txBody>
      </p:sp>
      <p:sp>
        <p:nvSpPr>
          <p:cNvPr id="8" name="Shape 6"/>
          <p:cNvSpPr/>
          <p:nvPr/>
        </p:nvSpPr>
        <p:spPr>
          <a:xfrm>
            <a:off x="640080" y="2487168"/>
            <a:ext cx="1143000" cy="32004"/>
          </a:xfrm>
          <a:prstGeom prst="rect">
            <a:avLst/>
          </a:prstGeom>
          <a:solidFill>
            <a:srgbClr val="00D2D3"/>
          </a:solidFill>
          <a:ln w="12700">
            <a:solidFill>
              <a:srgbClr val="00D2D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77240" y="2944368"/>
            <a:ext cx="2697480" cy="1444752"/>
          </a:xfrm>
          <a:prstGeom prst="roundRect">
            <a:avLst>
              <a:gd name="adj" fmla="val 5063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53B57">
                <a:alpha val="9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978408" y="3145536"/>
            <a:ext cx="22951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53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Latency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978408" y="3639312"/>
            <a:ext cx="22951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Citizens report through scattered channels. Dispatchers manually interpret incomplete context.</a:t>
            </a:r>
            <a:endParaRPr lang="en-US" sz="1020" dirty="0"/>
          </a:p>
        </p:txBody>
      </p:sp>
      <p:sp>
        <p:nvSpPr>
          <p:cNvPr id="12" name="Shape 10"/>
          <p:cNvSpPr/>
          <p:nvPr/>
        </p:nvSpPr>
        <p:spPr>
          <a:xfrm>
            <a:off x="3657600" y="2944368"/>
            <a:ext cx="2697480" cy="1444752"/>
          </a:xfrm>
          <a:prstGeom prst="roundRect">
            <a:avLst>
              <a:gd name="adj" fmla="val 5063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8B5CF6">
                <a:alpha val="9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858768" y="3145536"/>
            <a:ext cx="22951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8B5C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gap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858768" y="3639312"/>
            <a:ext cx="22951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Victims and whistleblowers fear identity exposure or retaliation after reporting.</a:t>
            </a:r>
            <a:endParaRPr lang="en-US" sz="1020" dirty="0"/>
          </a:p>
        </p:txBody>
      </p:sp>
      <p:sp>
        <p:nvSpPr>
          <p:cNvPr id="15" name="Shape 13"/>
          <p:cNvSpPr/>
          <p:nvPr/>
        </p:nvSpPr>
        <p:spPr>
          <a:xfrm>
            <a:off x="6537960" y="2944368"/>
            <a:ext cx="2697480" cy="1444752"/>
          </a:xfrm>
          <a:prstGeom prst="roundRect">
            <a:avLst>
              <a:gd name="adj" fmla="val 5063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FB142">
                <a:alpha val="9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739128" y="3145536"/>
            <a:ext cx="229514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Blind pursuit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739128" y="3639312"/>
            <a:ext cx="229514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Responders chase last known locations instead of predicted movement and next camera context.</a:t>
            </a:r>
            <a:endParaRPr lang="en-US" sz="1020" dirty="0"/>
          </a:p>
        </p:txBody>
      </p:sp>
      <p:sp>
        <p:nvSpPr>
          <p:cNvPr id="18" name="Shape 16"/>
          <p:cNvSpPr/>
          <p:nvPr/>
        </p:nvSpPr>
        <p:spPr>
          <a:xfrm>
            <a:off x="9418320" y="2944368"/>
            <a:ext cx="1965960" cy="1444752"/>
          </a:xfrm>
          <a:prstGeom prst="roundRect">
            <a:avLst>
              <a:gd name="adj" fmla="val 5063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00D2D3">
                <a:alpha val="9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619488" y="3145536"/>
            <a:ext cx="156362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memory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9619488" y="3639312"/>
            <a:ext cx="1563624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Evidence, plates, actions, and decisions are not one case timeline.</a:t>
            </a:r>
            <a:endParaRPr lang="en-US" sz="1020" dirty="0"/>
          </a:p>
        </p:txBody>
      </p:sp>
      <p:sp>
        <p:nvSpPr>
          <p:cNvPr id="21" name="Text 19"/>
          <p:cNvSpPr/>
          <p:nvPr/>
        </p:nvSpPr>
        <p:spPr>
          <a:xfrm>
            <a:off x="640080" y="6510528"/>
            <a:ext cx="1463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Guardian V3</a:t>
            </a:r>
            <a:endParaRPr lang="en-US" sz="650" dirty="0"/>
          </a:p>
        </p:txBody>
      </p:sp>
      <p:sp>
        <p:nvSpPr>
          <p:cNvPr id="22" name="Text 20"/>
          <p:cNvSpPr/>
          <p:nvPr/>
        </p:nvSpPr>
        <p:spPr>
          <a:xfrm>
            <a:off x="11384280" y="6510528"/>
            <a:ext cx="182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2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711"/>
          </a:solidFill>
          <a:ln w="12700">
            <a:solidFill>
              <a:srgbClr val="0207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960000">
            <a:off x="8641080" y="-960120"/>
            <a:ext cx="4206240" cy="420624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62233">
                <a:alpha val="8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1760000">
            <a:off x="-1508760" y="3886200"/>
            <a:ext cx="4023360" cy="402336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82C42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475488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CITIZEN APP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40080" y="941832"/>
            <a:ext cx="813816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S4 citizen flow is built for panic, coercion, poor connectivity, and trust.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58368" y="1993392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8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are the real citizen-side controls in the current app.</a:t>
            </a:r>
            <a:endParaRPr lang="en-US" sz="1280" dirty="0"/>
          </a:p>
        </p:txBody>
      </p:sp>
      <p:sp>
        <p:nvSpPr>
          <p:cNvPr id="8" name="Shape 6"/>
          <p:cNvSpPr/>
          <p:nvPr/>
        </p:nvSpPr>
        <p:spPr>
          <a:xfrm>
            <a:off x="640080" y="2487168"/>
            <a:ext cx="1143000" cy="32004"/>
          </a:xfrm>
          <a:prstGeom prst="rect">
            <a:avLst/>
          </a:prstGeom>
          <a:solidFill>
            <a:srgbClr val="00D2D3"/>
          </a:solidFill>
          <a:ln w="12700">
            <a:solidFill>
              <a:srgbClr val="00D2D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49808" y="2834640"/>
            <a:ext cx="4892040" cy="530352"/>
          </a:xfrm>
          <a:prstGeom prst="roundRect">
            <a:avLst>
              <a:gd name="adj" fmla="val 13793"/>
            </a:avLst>
          </a:prstGeom>
          <a:solidFill>
            <a:srgbClr val="00D2D3">
              <a:alpha val="14000"/>
            </a:srgbClr>
          </a:solidFill>
          <a:ln w="12700">
            <a:solidFill>
              <a:srgbClr val="00D2D3">
                <a:alpha val="94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59536" y="2944368"/>
            <a:ext cx="467258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Verify &amp; Continue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859536" y="3127248"/>
            <a:ext cx="467258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NIN, name, phone, PIN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6236208" y="2834640"/>
            <a:ext cx="4892040" cy="530352"/>
          </a:xfrm>
          <a:prstGeom prst="roundRect">
            <a:avLst>
              <a:gd name="adj" fmla="val 13793"/>
            </a:avLst>
          </a:prstGeom>
          <a:solidFill>
            <a:srgbClr val="00D2D3">
              <a:alpha val="14000"/>
            </a:srgbClr>
          </a:solidFill>
          <a:ln w="12700">
            <a:solidFill>
              <a:srgbClr val="00D2D3">
                <a:alpha val="94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45936" y="2944368"/>
            <a:ext cx="467258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 Hub</a:t>
            </a:r>
            <a:endParaRPr lang="en-US" sz="820" dirty="0"/>
          </a:p>
        </p:txBody>
      </p:sp>
      <p:sp>
        <p:nvSpPr>
          <p:cNvPr id="14" name="Text 12"/>
          <p:cNvSpPr/>
          <p:nvPr/>
        </p:nvSpPr>
        <p:spPr>
          <a:xfrm>
            <a:off x="6345936" y="3127248"/>
            <a:ext cx="467258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Fire, Armed Robbery, Accident, Medical, Kidnapping, Other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749808" y="3520440"/>
            <a:ext cx="4892040" cy="530352"/>
          </a:xfrm>
          <a:prstGeom prst="roundRect">
            <a:avLst>
              <a:gd name="adj" fmla="val 13793"/>
            </a:avLst>
          </a:prstGeom>
          <a:solidFill>
            <a:srgbClr val="00D2D3">
              <a:alpha val="14000"/>
            </a:srgbClr>
          </a:solidFill>
          <a:ln w="12700">
            <a:solidFill>
              <a:srgbClr val="00D2D3">
                <a:alpha val="94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59536" y="3630168"/>
            <a:ext cx="467258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Live Photo</a:t>
            </a:r>
            <a:endParaRPr lang="en-US" sz="820" dirty="0"/>
          </a:p>
        </p:txBody>
      </p:sp>
      <p:sp>
        <p:nvSpPr>
          <p:cNvPr id="17" name="Text 15"/>
          <p:cNvSpPr/>
          <p:nvPr/>
        </p:nvSpPr>
        <p:spPr>
          <a:xfrm>
            <a:off x="859536" y="3813048"/>
            <a:ext cx="467258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Attach image evidence</a:t>
            </a:r>
            <a:endParaRPr lang="en-US" sz="650" dirty="0"/>
          </a:p>
        </p:txBody>
      </p:sp>
      <p:sp>
        <p:nvSpPr>
          <p:cNvPr id="18" name="Shape 16"/>
          <p:cNvSpPr/>
          <p:nvPr/>
        </p:nvSpPr>
        <p:spPr>
          <a:xfrm>
            <a:off x="6236208" y="3520440"/>
            <a:ext cx="4892040" cy="530352"/>
          </a:xfrm>
          <a:prstGeom prst="roundRect">
            <a:avLst>
              <a:gd name="adj" fmla="val 13793"/>
            </a:avLst>
          </a:prstGeom>
          <a:solidFill>
            <a:srgbClr val="00D2D3">
              <a:alpha val="14000"/>
            </a:srgbClr>
          </a:solidFill>
          <a:ln w="12700">
            <a:solidFill>
              <a:srgbClr val="00D2D3">
                <a:alpha val="94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345936" y="3630168"/>
            <a:ext cx="467258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Voice Note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6345936" y="3813048"/>
            <a:ext cx="467258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spoken context</a:t>
            </a:r>
            <a:endParaRPr lang="en-US" sz="650" dirty="0"/>
          </a:p>
        </p:txBody>
      </p:sp>
      <p:sp>
        <p:nvSpPr>
          <p:cNvPr id="21" name="Shape 19"/>
          <p:cNvSpPr/>
          <p:nvPr/>
        </p:nvSpPr>
        <p:spPr>
          <a:xfrm>
            <a:off x="749808" y="4206240"/>
            <a:ext cx="4892040" cy="530352"/>
          </a:xfrm>
          <a:prstGeom prst="roundRect">
            <a:avLst>
              <a:gd name="adj" fmla="val 13793"/>
            </a:avLst>
          </a:prstGeom>
          <a:solidFill>
            <a:srgbClr val="00D2D3">
              <a:alpha val="14000"/>
            </a:srgbClr>
          </a:solidFill>
          <a:ln w="12700">
            <a:solidFill>
              <a:srgbClr val="00D2D3">
                <a:alpha val="94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59536" y="4315968"/>
            <a:ext cx="467258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Live Video</a:t>
            </a:r>
            <a:endParaRPr lang="en-US" sz="820" dirty="0"/>
          </a:p>
        </p:txBody>
      </p:sp>
      <p:sp>
        <p:nvSpPr>
          <p:cNvPr id="23" name="Text 21"/>
          <p:cNvSpPr/>
          <p:nvPr/>
        </p:nvSpPr>
        <p:spPr>
          <a:xfrm>
            <a:off x="859536" y="4498848"/>
            <a:ext cx="467258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Attach video evidence</a:t>
            </a:r>
            <a:endParaRPr lang="en-US" sz="650" dirty="0"/>
          </a:p>
        </p:txBody>
      </p:sp>
      <p:sp>
        <p:nvSpPr>
          <p:cNvPr id="24" name="Shape 22"/>
          <p:cNvSpPr/>
          <p:nvPr/>
        </p:nvSpPr>
        <p:spPr>
          <a:xfrm>
            <a:off x="6236208" y="4206240"/>
            <a:ext cx="4892040" cy="530352"/>
          </a:xfrm>
          <a:prstGeom prst="roundRect">
            <a:avLst>
              <a:gd name="adj" fmla="val 13793"/>
            </a:avLst>
          </a:prstGeom>
          <a:solidFill>
            <a:srgbClr val="F53B57">
              <a:alpha val="14000"/>
            </a:srgbClr>
          </a:solidFill>
          <a:ln w="12700">
            <a:solidFill>
              <a:srgbClr val="F53B57">
                <a:alpha val="94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345936" y="4315968"/>
            <a:ext cx="467258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F53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Send Emergency Report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6345936" y="4498848"/>
            <a:ext cx="467258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Submit to Gemini triage</a:t>
            </a:r>
            <a:endParaRPr lang="en-US" sz="650" dirty="0"/>
          </a:p>
        </p:txBody>
      </p:sp>
      <p:sp>
        <p:nvSpPr>
          <p:cNvPr id="27" name="Shape 25"/>
          <p:cNvSpPr/>
          <p:nvPr/>
        </p:nvSpPr>
        <p:spPr>
          <a:xfrm>
            <a:off x="749808" y="4892040"/>
            <a:ext cx="4892040" cy="530352"/>
          </a:xfrm>
          <a:prstGeom prst="roundRect">
            <a:avLst>
              <a:gd name="adj" fmla="val 13793"/>
            </a:avLst>
          </a:prstGeom>
          <a:solidFill>
            <a:srgbClr val="00D2D3">
              <a:alpha val="14000"/>
            </a:srgbClr>
          </a:solidFill>
          <a:ln w="12700">
            <a:solidFill>
              <a:srgbClr val="00D2D3">
                <a:alpha val="94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59536" y="5001768"/>
            <a:ext cx="467258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I'm Safe - Cancel Alert</a:t>
            </a:r>
            <a:endParaRPr lang="en-US" sz="820" dirty="0"/>
          </a:p>
        </p:txBody>
      </p:sp>
      <p:sp>
        <p:nvSpPr>
          <p:cNvPr id="29" name="Text 27"/>
          <p:cNvSpPr/>
          <p:nvPr/>
        </p:nvSpPr>
        <p:spPr>
          <a:xfrm>
            <a:off x="859536" y="5184648"/>
            <a:ext cx="467258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 accidental or resolved alert</a:t>
            </a:r>
            <a:endParaRPr lang="en-US" sz="650" dirty="0"/>
          </a:p>
        </p:txBody>
      </p:sp>
      <p:sp>
        <p:nvSpPr>
          <p:cNvPr id="30" name="Shape 28"/>
          <p:cNvSpPr/>
          <p:nvPr/>
        </p:nvSpPr>
        <p:spPr>
          <a:xfrm>
            <a:off x="6236208" y="4892040"/>
            <a:ext cx="4892040" cy="530352"/>
          </a:xfrm>
          <a:prstGeom prst="roundRect">
            <a:avLst>
              <a:gd name="adj" fmla="val 13793"/>
            </a:avLst>
          </a:prstGeom>
          <a:solidFill>
            <a:srgbClr val="00D2D3">
              <a:alpha val="14000"/>
            </a:srgbClr>
          </a:solidFill>
          <a:ln w="12700">
            <a:solidFill>
              <a:srgbClr val="00D2D3">
                <a:alpha val="9400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345936" y="5001768"/>
            <a:ext cx="467258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Case Monitor</a:t>
            </a:r>
            <a:endParaRPr lang="en-US" sz="820" dirty="0"/>
          </a:p>
        </p:txBody>
      </p:sp>
      <p:sp>
        <p:nvSpPr>
          <p:cNvPr id="32" name="Text 30"/>
          <p:cNvSpPr/>
          <p:nvPr/>
        </p:nvSpPr>
        <p:spPr>
          <a:xfrm>
            <a:off x="6345936" y="5184648"/>
            <a:ext cx="467258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Track status and vault disclosures</a:t>
            </a:r>
            <a:endParaRPr lang="en-US" sz="650" dirty="0"/>
          </a:p>
        </p:txBody>
      </p:sp>
      <p:sp>
        <p:nvSpPr>
          <p:cNvPr id="33" name="Shape 31"/>
          <p:cNvSpPr/>
          <p:nvPr/>
        </p:nvSpPr>
        <p:spPr>
          <a:xfrm>
            <a:off x="749808" y="5577840"/>
            <a:ext cx="4892040" cy="530352"/>
          </a:xfrm>
          <a:prstGeom prst="roundRect">
            <a:avLst>
              <a:gd name="adj" fmla="val 13793"/>
            </a:avLst>
          </a:prstGeom>
          <a:solidFill>
            <a:srgbClr val="00D2D3">
              <a:alpha val="14000"/>
            </a:srgbClr>
          </a:solidFill>
          <a:ln w="12700">
            <a:solidFill>
              <a:srgbClr val="00D2D3">
                <a:alpha val="9400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59536" y="5687568"/>
            <a:ext cx="467258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Upload Evidence</a:t>
            </a:r>
            <a:endParaRPr lang="en-US" sz="820" dirty="0"/>
          </a:p>
        </p:txBody>
      </p:sp>
      <p:sp>
        <p:nvSpPr>
          <p:cNvPr id="35" name="Text 33"/>
          <p:cNvSpPr/>
          <p:nvPr/>
        </p:nvSpPr>
        <p:spPr>
          <a:xfrm>
            <a:off x="859536" y="5870448"/>
            <a:ext cx="467258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to evidence request</a:t>
            </a:r>
            <a:endParaRPr lang="en-US" sz="650" dirty="0"/>
          </a:p>
        </p:txBody>
      </p:sp>
      <p:sp>
        <p:nvSpPr>
          <p:cNvPr id="36" name="Shape 34"/>
          <p:cNvSpPr/>
          <p:nvPr/>
        </p:nvSpPr>
        <p:spPr>
          <a:xfrm>
            <a:off x="6236208" y="5577840"/>
            <a:ext cx="4892040" cy="530352"/>
          </a:xfrm>
          <a:prstGeom prst="roundRect">
            <a:avLst>
              <a:gd name="adj" fmla="val 13793"/>
            </a:avLst>
          </a:prstGeom>
          <a:solidFill>
            <a:srgbClr val="8B5CF6">
              <a:alpha val="14000"/>
            </a:srgbClr>
          </a:solidFill>
          <a:ln w="12700">
            <a:solidFill>
              <a:srgbClr val="8B5CF6">
                <a:alpha val="9400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345936" y="5687568"/>
            <a:ext cx="467258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8B5C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Stealth</a:t>
            </a:r>
            <a:endParaRPr lang="en-US" sz="820" dirty="0"/>
          </a:p>
        </p:txBody>
      </p:sp>
      <p:sp>
        <p:nvSpPr>
          <p:cNvPr id="38" name="Text 36"/>
          <p:cNvSpPr/>
          <p:nvPr/>
        </p:nvSpPr>
        <p:spPr>
          <a:xfrm>
            <a:off x="6345936" y="5870448"/>
            <a:ext cx="467258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Calculator, weather, settings, math decoy triggers</a:t>
            </a:r>
            <a:endParaRPr lang="en-US" sz="650" dirty="0"/>
          </a:p>
        </p:txBody>
      </p:sp>
      <p:sp>
        <p:nvSpPr>
          <p:cNvPr id="39" name="Text 37"/>
          <p:cNvSpPr/>
          <p:nvPr/>
        </p:nvSpPr>
        <p:spPr>
          <a:xfrm>
            <a:off x="640080" y="6510528"/>
            <a:ext cx="1463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Guardian V3</a:t>
            </a:r>
            <a:endParaRPr lang="en-US" sz="650" dirty="0"/>
          </a:p>
        </p:txBody>
      </p:sp>
      <p:sp>
        <p:nvSpPr>
          <p:cNvPr id="40" name="Text 38"/>
          <p:cNvSpPr/>
          <p:nvPr/>
        </p:nvSpPr>
        <p:spPr>
          <a:xfrm>
            <a:off x="11384280" y="6510528"/>
            <a:ext cx="182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2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711"/>
          </a:solidFill>
          <a:ln w="12700">
            <a:solidFill>
              <a:srgbClr val="0207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960000">
            <a:off x="8641080" y="-960120"/>
            <a:ext cx="4206240" cy="420624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62233">
                <a:alpha val="8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1760000">
            <a:off x="-1508760" y="3886200"/>
            <a:ext cx="4023360" cy="402336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82C42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475488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ARMED ROBBERY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40080" y="941832"/>
            <a:ext cx="813816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citizen sees armed assailants entering a vehicle. S4 turns a panic report into coordinated action.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58368" y="1993392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8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system captures location, evidence, plate clues, severity, responder assignment, and audit memory.</a:t>
            </a:r>
            <a:endParaRPr lang="en-US" sz="1280" dirty="0"/>
          </a:p>
        </p:txBody>
      </p:sp>
      <p:sp>
        <p:nvSpPr>
          <p:cNvPr id="8" name="Shape 6"/>
          <p:cNvSpPr/>
          <p:nvPr/>
        </p:nvSpPr>
        <p:spPr>
          <a:xfrm>
            <a:off x="640080" y="2487168"/>
            <a:ext cx="1143000" cy="32004"/>
          </a:xfrm>
          <a:prstGeom prst="rect">
            <a:avLst/>
          </a:prstGeom>
          <a:solidFill>
            <a:srgbClr val="00D2D3"/>
          </a:solidFill>
          <a:ln w="12700">
            <a:solidFill>
              <a:srgbClr val="00D2D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58368" y="297180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53B57">
                <a:alpha val="9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859536" y="317296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F53B57">
              <a:alpha val="18000"/>
            </a:srgbClr>
          </a:solidFill>
          <a:ln w="12700">
            <a:solidFill>
              <a:srgbClr val="F53B57">
                <a:alpha val="96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32688" y="32598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F53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780" dirty="0"/>
          </a:p>
        </p:txBody>
      </p:sp>
      <p:sp>
        <p:nvSpPr>
          <p:cNvPr id="12" name="Text 10"/>
          <p:cNvSpPr/>
          <p:nvPr/>
        </p:nvSpPr>
        <p:spPr>
          <a:xfrm>
            <a:off x="859536" y="355701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F53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</a:t>
            </a:r>
            <a:endParaRPr lang="en-US" sz="1220" dirty="0"/>
          </a:p>
        </p:txBody>
      </p:sp>
      <p:sp>
        <p:nvSpPr>
          <p:cNvPr id="13" name="Text 11"/>
          <p:cNvSpPr/>
          <p:nvPr/>
        </p:nvSpPr>
        <p:spPr>
          <a:xfrm>
            <a:off x="859536" y="383133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Citizen selects Armed Robbery, attaches photo/voice/video.</a:t>
            </a:r>
            <a:endParaRPr lang="en-US" sz="730" dirty="0"/>
          </a:p>
        </p:txBody>
      </p:sp>
      <p:sp>
        <p:nvSpPr>
          <p:cNvPr id="14" name="Shape 12"/>
          <p:cNvSpPr/>
          <p:nvPr/>
        </p:nvSpPr>
        <p:spPr>
          <a:xfrm>
            <a:off x="2761488" y="297180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FFB142">
                <a:alpha val="90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962656" y="317296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FFB142">
              <a:alpha val="18000"/>
            </a:srgbClr>
          </a:solidFill>
          <a:ln w="12700">
            <a:solidFill>
              <a:srgbClr val="FFB142">
                <a:alpha val="96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035808" y="32598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780" dirty="0"/>
          </a:p>
        </p:txBody>
      </p:sp>
      <p:sp>
        <p:nvSpPr>
          <p:cNvPr id="17" name="Text 15"/>
          <p:cNvSpPr/>
          <p:nvPr/>
        </p:nvSpPr>
        <p:spPr>
          <a:xfrm>
            <a:off x="2962656" y="355701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Triage</a:t>
            </a:r>
            <a:endParaRPr lang="en-US" sz="1220" dirty="0"/>
          </a:p>
        </p:txBody>
      </p:sp>
      <p:sp>
        <p:nvSpPr>
          <p:cNvPr id="18" name="Text 16"/>
          <p:cNvSpPr/>
          <p:nvPr/>
        </p:nvSpPr>
        <p:spPr>
          <a:xfrm>
            <a:off x="2962656" y="383133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Gemini scores severity and extracts vehicle plate if present.</a:t>
            </a:r>
            <a:endParaRPr lang="en-US" sz="730" dirty="0"/>
          </a:p>
        </p:txBody>
      </p:sp>
      <p:sp>
        <p:nvSpPr>
          <p:cNvPr id="19" name="Shape 17"/>
          <p:cNvSpPr/>
          <p:nvPr/>
        </p:nvSpPr>
        <p:spPr>
          <a:xfrm>
            <a:off x="4864608" y="297180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00D2D3">
                <a:alpha val="90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065776" y="317296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00D2D3">
              <a:alpha val="18000"/>
            </a:srgbClr>
          </a:solidFill>
          <a:ln w="12700">
            <a:solidFill>
              <a:srgbClr val="00D2D3">
                <a:alpha val="96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138928" y="32598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780" dirty="0"/>
          </a:p>
        </p:txBody>
      </p:sp>
      <p:sp>
        <p:nvSpPr>
          <p:cNvPr id="22" name="Text 20"/>
          <p:cNvSpPr/>
          <p:nvPr/>
        </p:nvSpPr>
        <p:spPr>
          <a:xfrm>
            <a:off x="5065776" y="355701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Route</a:t>
            </a:r>
            <a:endParaRPr lang="en-US" sz="1220" dirty="0"/>
          </a:p>
        </p:txBody>
      </p:sp>
      <p:sp>
        <p:nvSpPr>
          <p:cNvPr id="23" name="Text 21"/>
          <p:cNvSpPr/>
          <p:nvPr/>
        </p:nvSpPr>
        <p:spPr>
          <a:xfrm>
            <a:off x="5065776" y="383133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Nearest command center receives the incident.</a:t>
            </a:r>
            <a:endParaRPr lang="en-US" sz="730" dirty="0"/>
          </a:p>
        </p:txBody>
      </p:sp>
      <p:sp>
        <p:nvSpPr>
          <p:cNvPr id="24" name="Shape 22"/>
          <p:cNvSpPr/>
          <p:nvPr/>
        </p:nvSpPr>
        <p:spPr>
          <a:xfrm>
            <a:off x="6967728" y="297180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10AC84">
                <a:alpha val="90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7168896" y="317296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10AC84">
              <a:alpha val="18000"/>
            </a:srgbClr>
          </a:solidFill>
          <a:ln w="12700">
            <a:solidFill>
              <a:srgbClr val="10AC84">
                <a:alpha val="96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242048" y="32598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780" dirty="0"/>
          </a:p>
        </p:txBody>
      </p:sp>
      <p:sp>
        <p:nvSpPr>
          <p:cNvPr id="27" name="Text 25"/>
          <p:cNvSpPr/>
          <p:nvPr/>
        </p:nvSpPr>
        <p:spPr>
          <a:xfrm>
            <a:off x="7168896" y="355701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Dispatch</a:t>
            </a:r>
            <a:endParaRPr lang="en-US" sz="1220" dirty="0"/>
          </a:p>
        </p:txBody>
      </p:sp>
      <p:sp>
        <p:nvSpPr>
          <p:cNvPr id="28" name="Text 26"/>
          <p:cNvSpPr/>
          <p:nvPr/>
        </p:nvSpPr>
        <p:spPr>
          <a:xfrm>
            <a:off x="7168896" y="383133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Responder patrol receives active route and telemetry link.</a:t>
            </a:r>
            <a:endParaRPr lang="en-US" sz="730" dirty="0"/>
          </a:p>
        </p:txBody>
      </p:sp>
      <p:sp>
        <p:nvSpPr>
          <p:cNvPr id="29" name="Shape 27"/>
          <p:cNvSpPr/>
          <p:nvPr/>
        </p:nvSpPr>
        <p:spPr>
          <a:xfrm>
            <a:off x="9070848" y="2971800"/>
            <a:ext cx="1965960" cy="1225296"/>
          </a:xfrm>
          <a:prstGeom prst="roundRect">
            <a:avLst>
              <a:gd name="adj" fmla="val 5970"/>
            </a:avLst>
          </a:prstGeom>
          <a:solidFill>
            <a:srgbClr val="0D1F30">
              <a:alpha val="93000"/>
            </a:srgbClr>
          </a:solidFill>
          <a:ln w="12700">
            <a:solidFill>
              <a:srgbClr val="8B5CF6">
                <a:alpha val="90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272016" y="3172968"/>
            <a:ext cx="530352" cy="310896"/>
          </a:xfrm>
          <a:prstGeom prst="roundRect">
            <a:avLst>
              <a:gd name="adj" fmla="val 47059"/>
            </a:avLst>
          </a:prstGeom>
          <a:solidFill>
            <a:srgbClr val="8B5CF6">
              <a:alpha val="18000"/>
            </a:srgbClr>
          </a:solidFill>
          <a:ln w="12700">
            <a:solidFill>
              <a:srgbClr val="8B5CF6">
                <a:alpha val="9600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9345168" y="3259836"/>
            <a:ext cx="384048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8B5C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780" dirty="0"/>
          </a:p>
        </p:txBody>
      </p:sp>
      <p:sp>
        <p:nvSpPr>
          <p:cNvPr id="32" name="Text 30"/>
          <p:cNvSpPr/>
          <p:nvPr/>
        </p:nvSpPr>
        <p:spPr>
          <a:xfrm>
            <a:off x="9272016" y="3557016"/>
            <a:ext cx="153619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20" b="1" dirty="0">
                <a:solidFill>
                  <a:srgbClr val="8B5C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Audit</a:t>
            </a:r>
            <a:endParaRPr lang="en-US" sz="1220" dirty="0"/>
          </a:p>
        </p:txBody>
      </p:sp>
      <p:sp>
        <p:nvSpPr>
          <p:cNvPr id="33" name="Text 31"/>
          <p:cNvSpPr/>
          <p:nvPr/>
        </p:nvSpPr>
        <p:spPr>
          <a:xfrm>
            <a:off x="9272016" y="3831336"/>
            <a:ext cx="153619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73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Identity access, evidence downloads, and actions become case memory.</a:t>
            </a:r>
            <a:endParaRPr lang="en-US" sz="730" dirty="0"/>
          </a:p>
        </p:txBody>
      </p:sp>
      <p:sp>
        <p:nvSpPr>
          <p:cNvPr id="34" name="Shape 32"/>
          <p:cNvSpPr/>
          <p:nvPr/>
        </p:nvSpPr>
        <p:spPr>
          <a:xfrm>
            <a:off x="2624328" y="3584448"/>
            <a:ext cx="201168" cy="0"/>
          </a:xfrm>
          <a:prstGeom prst="line">
            <a:avLst/>
          </a:prstGeom>
          <a:noFill/>
          <a:ln w="12700">
            <a:solidFill>
              <a:srgbClr val="00D2D3"/>
            </a:solidFill>
            <a:prstDash val="solid"/>
            <a:headEnd type="none"/>
            <a:tailEnd type="triangle"/>
          </a:ln>
        </p:spPr>
      </p:sp>
      <p:sp>
        <p:nvSpPr>
          <p:cNvPr id="35" name="Shape 33"/>
          <p:cNvSpPr/>
          <p:nvPr/>
        </p:nvSpPr>
        <p:spPr>
          <a:xfrm>
            <a:off x="4727448" y="3584448"/>
            <a:ext cx="201168" cy="0"/>
          </a:xfrm>
          <a:prstGeom prst="line">
            <a:avLst/>
          </a:prstGeom>
          <a:noFill/>
          <a:ln w="12700">
            <a:solidFill>
              <a:srgbClr val="00D2D3"/>
            </a:solidFill>
            <a:prstDash val="solid"/>
            <a:headEnd type="none"/>
            <a:tailEnd type="triangle"/>
          </a:ln>
        </p:spPr>
      </p:sp>
      <p:sp>
        <p:nvSpPr>
          <p:cNvPr id="36" name="Shape 34"/>
          <p:cNvSpPr/>
          <p:nvPr/>
        </p:nvSpPr>
        <p:spPr>
          <a:xfrm>
            <a:off x="6830568" y="3584448"/>
            <a:ext cx="201168" cy="0"/>
          </a:xfrm>
          <a:prstGeom prst="line">
            <a:avLst/>
          </a:prstGeom>
          <a:noFill/>
          <a:ln w="12700">
            <a:solidFill>
              <a:srgbClr val="00D2D3"/>
            </a:solidFill>
            <a:prstDash val="solid"/>
            <a:headEnd type="none"/>
            <a:tailEnd type="triangle"/>
          </a:ln>
        </p:spPr>
      </p:sp>
      <p:sp>
        <p:nvSpPr>
          <p:cNvPr id="37" name="Shape 35"/>
          <p:cNvSpPr/>
          <p:nvPr/>
        </p:nvSpPr>
        <p:spPr>
          <a:xfrm>
            <a:off x="8933688" y="3584448"/>
            <a:ext cx="201168" cy="0"/>
          </a:xfrm>
          <a:prstGeom prst="line">
            <a:avLst/>
          </a:prstGeom>
          <a:noFill/>
          <a:ln w="12700">
            <a:solidFill>
              <a:srgbClr val="00D2D3"/>
            </a:solidFill>
            <a:prstDash val="solid"/>
            <a:headEnd type="none"/>
            <a:tailEnd type="triangle"/>
          </a:ln>
        </p:spPr>
      </p:sp>
      <p:sp>
        <p:nvSpPr>
          <p:cNvPr id="38" name="Text 36"/>
          <p:cNvSpPr/>
          <p:nvPr/>
        </p:nvSpPr>
        <p:spPr>
          <a:xfrm>
            <a:off x="640080" y="6510528"/>
            <a:ext cx="1463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Guardian V3</a:t>
            </a:r>
            <a:endParaRPr lang="en-US" sz="650" dirty="0"/>
          </a:p>
        </p:txBody>
      </p:sp>
      <p:sp>
        <p:nvSpPr>
          <p:cNvPr id="39" name="Text 37"/>
          <p:cNvSpPr/>
          <p:nvPr/>
        </p:nvSpPr>
        <p:spPr>
          <a:xfrm>
            <a:off x="11384280" y="6510528"/>
            <a:ext cx="182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2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711"/>
          </a:solidFill>
          <a:ln w="12700">
            <a:solidFill>
              <a:srgbClr val="0207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960000">
            <a:off x="8641080" y="-960120"/>
            <a:ext cx="4206240" cy="420624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62233">
                <a:alpha val="8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1760000">
            <a:off x="-1508760" y="3886200"/>
            <a:ext cx="4023360" cy="402336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82C42">
                <a:alpha val="80000"/>
              </a:srgbClr>
            </a:solidFill>
            <a:prstDash val="solid"/>
          </a:ln>
        </p:spPr>
      </p:sp>
      <p:pic>
        <p:nvPicPr>
          <p:cNvPr id="5" name="Image 0" descr="C:\Users\mccoy\HospitalApp\S4-and Guardian AI\web\public\pitch\statewide-memory-system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0" y="0"/>
            <a:ext cx="5897880" cy="6858000"/>
          </a:xfrm>
          <a:prstGeom prst="rect">
            <a:avLst/>
          </a:prstGeom>
          <a:solidFill>
            <a:srgbClr val="020711">
              <a:alpha val="96000"/>
            </a:srgbClr>
          </a:solidFill>
          <a:ln w="12700">
            <a:solidFill>
              <a:srgbClr val="020711">
                <a:alpha val="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85800" y="658368"/>
            <a:ext cx="1828800" cy="310896"/>
          </a:xfrm>
          <a:prstGeom prst="roundRect">
            <a:avLst>
              <a:gd name="adj" fmla="val 47059"/>
            </a:avLst>
          </a:prstGeom>
          <a:solidFill>
            <a:srgbClr val="FFB142">
              <a:alpha val="18000"/>
            </a:srgbClr>
          </a:solidFill>
          <a:ln w="12700">
            <a:solidFill>
              <a:srgbClr val="FFB142">
                <a:alpha val="96000"/>
              </a:srgbClr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58952" y="745236"/>
            <a:ext cx="168249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Vehicle Memory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713232" y="1234440"/>
            <a:ext cx="4800600" cy="1115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plate spotted today stays alive until the case is resolved.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731520" y="2706624"/>
            <a:ext cx="46634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LND-419LA appears 400km away later, S4 reconnects the sighting to the same incident, the same timeline, and the same accountable response record.</a:t>
            </a:r>
            <a:endParaRPr lang="en-US" sz="1450" dirty="0"/>
          </a:p>
        </p:txBody>
      </p:sp>
      <p:sp>
        <p:nvSpPr>
          <p:cNvPr id="11" name="Shape 8"/>
          <p:cNvSpPr/>
          <p:nvPr/>
        </p:nvSpPr>
        <p:spPr>
          <a:xfrm>
            <a:off x="749808" y="4956048"/>
            <a:ext cx="1920240" cy="310896"/>
          </a:xfrm>
          <a:prstGeom prst="roundRect">
            <a:avLst>
              <a:gd name="adj" fmla="val 47059"/>
            </a:avLst>
          </a:prstGeom>
          <a:solidFill>
            <a:srgbClr val="F53B57">
              <a:alpha val="18000"/>
            </a:srgbClr>
          </a:solidFill>
          <a:ln w="12700">
            <a:solidFill>
              <a:srgbClr val="F53B57">
                <a:alpha val="96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22960" y="5042916"/>
            <a:ext cx="177393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F53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Watchlist does not forget</a:t>
            </a:r>
            <a:endParaRPr lang="en-US" sz="780" dirty="0"/>
          </a:p>
        </p:txBody>
      </p:sp>
      <p:sp>
        <p:nvSpPr>
          <p:cNvPr id="13" name="Shape 10"/>
          <p:cNvSpPr/>
          <p:nvPr/>
        </p:nvSpPr>
        <p:spPr>
          <a:xfrm>
            <a:off x="2816352" y="4956048"/>
            <a:ext cx="1975104" cy="310896"/>
          </a:xfrm>
          <a:prstGeom prst="roundRect">
            <a:avLst>
              <a:gd name="adj" fmla="val 47059"/>
            </a:avLst>
          </a:prstGeom>
          <a:solidFill>
            <a:srgbClr val="00D2D3">
              <a:alpha val="18000"/>
            </a:srgbClr>
          </a:solidFill>
          <a:ln w="12700">
            <a:solidFill>
              <a:srgbClr val="00D2D3">
                <a:alpha val="96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889504" y="5042916"/>
            <a:ext cx="18288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sighting adds evidence</a:t>
            </a:r>
            <a:endParaRPr lang="en-US" sz="780" dirty="0"/>
          </a:p>
        </p:txBody>
      </p:sp>
      <p:sp>
        <p:nvSpPr>
          <p:cNvPr id="15" name="Text 12"/>
          <p:cNvSpPr/>
          <p:nvPr/>
        </p:nvSpPr>
        <p:spPr>
          <a:xfrm>
            <a:off x="640080" y="6510528"/>
            <a:ext cx="1463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Guardian V3</a:t>
            </a:r>
            <a:endParaRPr lang="en-US" sz="650" dirty="0"/>
          </a:p>
        </p:txBody>
      </p:sp>
      <p:sp>
        <p:nvSpPr>
          <p:cNvPr id="16" name="Text 13"/>
          <p:cNvSpPr/>
          <p:nvPr/>
        </p:nvSpPr>
        <p:spPr>
          <a:xfrm>
            <a:off x="11384280" y="6510528"/>
            <a:ext cx="182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2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711"/>
          </a:solidFill>
          <a:ln w="12700">
            <a:solidFill>
              <a:srgbClr val="0207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960000">
            <a:off x="8641080" y="-960120"/>
            <a:ext cx="4206240" cy="420624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62233">
                <a:alpha val="8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1760000">
            <a:off x="-1508760" y="3886200"/>
            <a:ext cx="4023360" cy="402336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82C42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475488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DISPATCH DASHBOARD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40080" y="941832"/>
            <a:ext cx="813816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dispatcher sees active incidents, Gemini analysis, identity vault controls, and FRSC vehicle lookup.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58368" y="1993392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8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These are the exact controls that make S4 operational, not theoretical.</a:t>
            </a:r>
            <a:endParaRPr lang="en-US" sz="1280" dirty="0"/>
          </a:p>
        </p:txBody>
      </p:sp>
      <p:sp>
        <p:nvSpPr>
          <p:cNvPr id="8" name="Shape 6"/>
          <p:cNvSpPr/>
          <p:nvPr/>
        </p:nvSpPr>
        <p:spPr>
          <a:xfrm>
            <a:off x="640080" y="2487168"/>
            <a:ext cx="1143000" cy="32004"/>
          </a:xfrm>
          <a:prstGeom prst="rect">
            <a:avLst/>
          </a:prstGeom>
          <a:solidFill>
            <a:srgbClr val="00D2D3"/>
          </a:solidFill>
          <a:ln w="12700">
            <a:solidFill>
              <a:srgbClr val="00D2D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68096" y="2907792"/>
            <a:ext cx="4846320" cy="530352"/>
          </a:xfrm>
          <a:prstGeom prst="roundRect">
            <a:avLst>
              <a:gd name="adj" fmla="val 13793"/>
            </a:avLst>
          </a:prstGeom>
          <a:solidFill>
            <a:srgbClr val="00D2D3">
              <a:alpha val="14000"/>
            </a:srgbClr>
          </a:solidFill>
          <a:ln w="12700">
            <a:solidFill>
              <a:srgbClr val="00D2D3">
                <a:alpha val="94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77824" y="3017520"/>
            <a:ext cx="46268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Panic Simulation Console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877824" y="3200400"/>
            <a:ext cx="462686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Submit Panic Report to Triage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6208776" y="2907792"/>
            <a:ext cx="4846320" cy="530352"/>
          </a:xfrm>
          <a:prstGeom prst="roundRect">
            <a:avLst>
              <a:gd name="adj" fmla="val 13793"/>
            </a:avLst>
          </a:prstGeom>
          <a:solidFill>
            <a:srgbClr val="00D2D3">
              <a:alpha val="14000"/>
            </a:srgbClr>
          </a:solidFill>
          <a:ln w="12700">
            <a:solidFill>
              <a:srgbClr val="00D2D3">
                <a:alpha val="94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18504" y="3017520"/>
            <a:ext cx="46268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Incident Details</a:t>
            </a:r>
            <a:endParaRPr lang="en-US" sz="820" dirty="0"/>
          </a:p>
        </p:txBody>
      </p:sp>
      <p:sp>
        <p:nvSpPr>
          <p:cNvPr id="14" name="Text 12"/>
          <p:cNvSpPr/>
          <p:nvPr/>
        </p:nvSpPr>
        <p:spPr>
          <a:xfrm>
            <a:off x="6318504" y="3200400"/>
            <a:ext cx="462686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View GPS, status, severity, and AI summary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768096" y="3657600"/>
            <a:ext cx="4846320" cy="530352"/>
          </a:xfrm>
          <a:prstGeom prst="roundRect">
            <a:avLst>
              <a:gd name="adj" fmla="val 13793"/>
            </a:avLst>
          </a:prstGeom>
          <a:solidFill>
            <a:srgbClr val="8B5CF6">
              <a:alpha val="14000"/>
            </a:srgbClr>
          </a:solidFill>
          <a:ln w="12700">
            <a:solidFill>
              <a:srgbClr val="8B5CF6">
                <a:alpha val="94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77824" y="3767328"/>
            <a:ext cx="46268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8B5CF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PII Identity Vault Access</a:t>
            </a:r>
            <a:endParaRPr lang="en-US" sz="820" dirty="0"/>
          </a:p>
        </p:txBody>
      </p:sp>
      <p:sp>
        <p:nvSpPr>
          <p:cNvPr id="17" name="Text 15"/>
          <p:cNvSpPr/>
          <p:nvPr/>
        </p:nvSpPr>
        <p:spPr>
          <a:xfrm>
            <a:off x="877824" y="3950208"/>
            <a:ext cx="462686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Verify PIN &amp; Reveal Identity with reason</a:t>
            </a:r>
            <a:endParaRPr lang="en-US" sz="650" dirty="0"/>
          </a:p>
        </p:txBody>
      </p:sp>
      <p:sp>
        <p:nvSpPr>
          <p:cNvPr id="18" name="Shape 16"/>
          <p:cNvSpPr/>
          <p:nvPr/>
        </p:nvSpPr>
        <p:spPr>
          <a:xfrm>
            <a:off x="6208776" y="3657600"/>
            <a:ext cx="4846320" cy="530352"/>
          </a:xfrm>
          <a:prstGeom prst="roundRect">
            <a:avLst>
              <a:gd name="adj" fmla="val 13793"/>
            </a:avLst>
          </a:prstGeom>
          <a:solidFill>
            <a:srgbClr val="FFB142">
              <a:alpha val="14000"/>
            </a:srgbClr>
          </a:solidFill>
          <a:ln w="12700">
            <a:solidFill>
              <a:srgbClr val="FFB142">
                <a:alpha val="94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318504" y="3767328"/>
            <a:ext cx="46268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FFB14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Road Department Vehicle Lookup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6318504" y="3950208"/>
            <a:ext cx="462686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Query FRSC using extracted or typed plate</a:t>
            </a:r>
            <a:endParaRPr lang="en-US" sz="650" dirty="0"/>
          </a:p>
        </p:txBody>
      </p:sp>
      <p:sp>
        <p:nvSpPr>
          <p:cNvPr id="21" name="Shape 19"/>
          <p:cNvSpPr/>
          <p:nvPr/>
        </p:nvSpPr>
        <p:spPr>
          <a:xfrm>
            <a:off x="768096" y="4407408"/>
            <a:ext cx="4846320" cy="530352"/>
          </a:xfrm>
          <a:prstGeom prst="roundRect">
            <a:avLst>
              <a:gd name="adj" fmla="val 13793"/>
            </a:avLst>
          </a:prstGeom>
          <a:solidFill>
            <a:srgbClr val="00D2D3">
              <a:alpha val="14000"/>
            </a:srgbClr>
          </a:solidFill>
          <a:ln w="12700">
            <a:solidFill>
              <a:srgbClr val="00D2D3">
                <a:alpha val="94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77824" y="4517136"/>
            <a:ext cx="46268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Detected plate hint</a:t>
            </a:r>
            <a:endParaRPr lang="en-US" sz="820" dirty="0"/>
          </a:p>
        </p:txBody>
      </p:sp>
      <p:sp>
        <p:nvSpPr>
          <p:cNvPr id="23" name="Text 21"/>
          <p:cNvSpPr/>
          <p:nvPr/>
        </p:nvSpPr>
        <p:spPr>
          <a:xfrm>
            <a:off x="877824" y="4700016"/>
            <a:ext cx="462686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Gemini extracted plate number appears automatically</a:t>
            </a:r>
            <a:endParaRPr lang="en-US" sz="650" dirty="0"/>
          </a:p>
        </p:txBody>
      </p:sp>
      <p:sp>
        <p:nvSpPr>
          <p:cNvPr id="24" name="Shape 22"/>
          <p:cNvSpPr/>
          <p:nvPr/>
        </p:nvSpPr>
        <p:spPr>
          <a:xfrm>
            <a:off x="6208776" y="4407408"/>
            <a:ext cx="4846320" cy="530352"/>
          </a:xfrm>
          <a:prstGeom prst="roundRect">
            <a:avLst>
              <a:gd name="adj" fmla="val 13793"/>
            </a:avLst>
          </a:prstGeom>
          <a:solidFill>
            <a:srgbClr val="00D2D3">
              <a:alpha val="14000"/>
            </a:srgbClr>
          </a:solidFill>
          <a:ln w="12700">
            <a:solidFill>
              <a:srgbClr val="00D2D3">
                <a:alpha val="94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318504" y="4517136"/>
            <a:ext cx="46268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Compliance result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6318504" y="4700016"/>
            <a:ext cx="462686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Citizen is notified when identity is decrypted</a:t>
            </a:r>
            <a:endParaRPr lang="en-US" sz="650" dirty="0"/>
          </a:p>
        </p:txBody>
      </p:sp>
      <p:sp>
        <p:nvSpPr>
          <p:cNvPr id="27" name="Text 25"/>
          <p:cNvSpPr/>
          <p:nvPr/>
        </p:nvSpPr>
        <p:spPr>
          <a:xfrm>
            <a:off x="640080" y="6510528"/>
            <a:ext cx="1463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Guardian V3</a:t>
            </a:r>
            <a:endParaRPr lang="en-US" sz="650" dirty="0"/>
          </a:p>
        </p:txBody>
      </p:sp>
      <p:sp>
        <p:nvSpPr>
          <p:cNvPr id="28" name="Text 26"/>
          <p:cNvSpPr/>
          <p:nvPr/>
        </p:nvSpPr>
        <p:spPr>
          <a:xfrm>
            <a:off x="11384280" y="6510528"/>
            <a:ext cx="182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2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711"/>
          </a:solidFill>
          <a:ln w="12700">
            <a:solidFill>
              <a:srgbClr val="0207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960000">
            <a:off x="8641080" y="-960120"/>
            <a:ext cx="4206240" cy="420624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62233">
                <a:alpha val="8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1760000">
            <a:off x="-1508760" y="3886200"/>
            <a:ext cx="4023360" cy="402336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82C42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475488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COMMAND CENTER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40080" y="941832"/>
            <a:ext cx="813816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gives the state a live map, dispatch feed, responder telemetry, and escalation controls.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58368" y="1993392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8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is where policy becomes operational command.</a:t>
            </a:r>
            <a:endParaRPr lang="en-US" sz="1280" dirty="0"/>
          </a:p>
        </p:txBody>
      </p:sp>
      <p:sp>
        <p:nvSpPr>
          <p:cNvPr id="8" name="Shape 6"/>
          <p:cNvSpPr/>
          <p:nvPr/>
        </p:nvSpPr>
        <p:spPr>
          <a:xfrm>
            <a:off x="640080" y="2487168"/>
            <a:ext cx="1143000" cy="32004"/>
          </a:xfrm>
          <a:prstGeom prst="rect">
            <a:avLst/>
          </a:prstGeom>
          <a:solidFill>
            <a:srgbClr val="00D2D3"/>
          </a:solidFill>
          <a:ln w="12700">
            <a:solidFill>
              <a:srgbClr val="00D2D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68096" y="2907792"/>
            <a:ext cx="4846320" cy="530352"/>
          </a:xfrm>
          <a:prstGeom prst="roundRect">
            <a:avLst>
              <a:gd name="adj" fmla="val 13793"/>
            </a:avLst>
          </a:prstGeom>
          <a:solidFill>
            <a:srgbClr val="F53B57">
              <a:alpha val="14000"/>
            </a:srgbClr>
          </a:solidFill>
          <a:ln w="12700">
            <a:solidFill>
              <a:srgbClr val="F53B57">
                <a:alpha val="94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77824" y="3017520"/>
            <a:ext cx="46268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F53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Track Location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877824" y="3200400"/>
            <a:ext cx="462686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a critical panic event on the map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6208776" y="2907792"/>
            <a:ext cx="4846320" cy="530352"/>
          </a:xfrm>
          <a:prstGeom prst="roundRect">
            <a:avLst>
              <a:gd name="adj" fmla="val 13793"/>
            </a:avLst>
          </a:prstGeom>
          <a:solidFill>
            <a:srgbClr val="10AC84">
              <a:alpha val="14000"/>
            </a:srgbClr>
          </a:solidFill>
          <a:ln w="12700">
            <a:solidFill>
              <a:srgbClr val="10AC84">
                <a:alpha val="94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18504" y="3017520"/>
            <a:ext cx="46268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Assign Responder Patrol</a:t>
            </a:r>
            <a:endParaRPr lang="en-US" sz="820" dirty="0"/>
          </a:p>
        </p:txBody>
      </p:sp>
      <p:sp>
        <p:nvSpPr>
          <p:cNvPr id="14" name="Text 12"/>
          <p:cNvSpPr/>
          <p:nvPr/>
        </p:nvSpPr>
        <p:spPr>
          <a:xfrm>
            <a:off x="6318504" y="3200400"/>
            <a:ext cx="462686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Send idle patrol car to the incident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768096" y="3657600"/>
            <a:ext cx="4846320" cy="530352"/>
          </a:xfrm>
          <a:prstGeom prst="roundRect">
            <a:avLst>
              <a:gd name="adj" fmla="val 13793"/>
            </a:avLst>
          </a:prstGeom>
          <a:solidFill>
            <a:srgbClr val="00D2D3">
              <a:alpha val="14000"/>
            </a:srgbClr>
          </a:solidFill>
          <a:ln w="12700">
            <a:solidFill>
              <a:srgbClr val="00D2D3">
                <a:alpha val="94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77824" y="3767328"/>
            <a:ext cx="46268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Route / Re-Route Command Center</a:t>
            </a:r>
            <a:endParaRPr lang="en-US" sz="820" dirty="0"/>
          </a:p>
        </p:txBody>
      </p:sp>
      <p:sp>
        <p:nvSpPr>
          <p:cNvPr id="17" name="Text 15"/>
          <p:cNvSpPr/>
          <p:nvPr/>
        </p:nvSpPr>
        <p:spPr>
          <a:xfrm>
            <a:off x="877824" y="3950208"/>
            <a:ext cx="462686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Transfer incident to Police, FRSC, Fire, or Ambulance station</a:t>
            </a:r>
            <a:endParaRPr lang="en-US" sz="650" dirty="0"/>
          </a:p>
        </p:txBody>
      </p:sp>
      <p:sp>
        <p:nvSpPr>
          <p:cNvPr id="18" name="Shape 16"/>
          <p:cNvSpPr/>
          <p:nvPr/>
        </p:nvSpPr>
        <p:spPr>
          <a:xfrm>
            <a:off x="6208776" y="3657600"/>
            <a:ext cx="4846320" cy="530352"/>
          </a:xfrm>
          <a:prstGeom prst="roundRect">
            <a:avLst>
              <a:gd name="adj" fmla="val 13793"/>
            </a:avLst>
          </a:prstGeom>
          <a:solidFill>
            <a:srgbClr val="00D2D3">
              <a:alpha val="14000"/>
            </a:srgbClr>
          </a:solidFill>
          <a:ln w="12700">
            <a:solidFill>
              <a:srgbClr val="00D2D3">
                <a:alpha val="94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318504" y="3767328"/>
            <a:ext cx="46268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Request More Evidence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6318504" y="3950208"/>
            <a:ext cx="462686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citizen for additional photo, video, or context</a:t>
            </a:r>
            <a:endParaRPr lang="en-US" sz="650" dirty="0"/>
          </a:p>
        </p:txBody>
      </p:sp>
      <p:sp>
        <p:nvSpPr>
          <p:cNvPr id="21" name="Shape 19"/>
          <p:cNvSpPr/>
          <p:nvPr/>
        </p:nvSpPr>
        <p:spPr>
          <a:xfrm>
            <a:off x="768096" y="4407408"/>
            <a:ext cx="4846320" cy="530352"/>
          </a:xfrm>
          <a:prstGeom prst="roundRect">
            <a:avLst>
              <a:gd name="adj" fmla="val 13793"/>
            </a:avLst>
          </a:prstGeom>
          <a:solidFill>
            <a:srgbClr val="00D2D3">
              <a:alpha val="14000"/>
            </a:srgbClr>
          </a:solidFill>
          <a:ln w="12700">
            <a:solidFill>
              <a:srgbClr val="00D2D3">
                <a:alpha val="94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77824" y="4517136"/>
            <a:ext cx="46268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Locate User / Search</a:t>
            </a:r>
            <a:endParaRPr lang="en-US" sz="820" dirty="0"/>
          </a:p>
        </p:txBody>
      </p:sp>
      <p:sp>
        <p:nvSpPr>
          <p:cNvPr id="23" name="Text 21"/>
          <p:cNvSpPr/>
          <p:nvPr/>
        </p:nvSpPr>
        <p:spPr>
          <a:xfrm>
            <a:off x="877824" y="4700016"/>
            <a:ext cx="462686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Center map on GPS or command locations</a:t>
            </a:r>
            <a:endParaRPr lang="en-US" sz="650" dirty="0"/>
          </a:p>
        </p:txBody>
      </p:sp>
      <p:sp>
        <p:nvSpPr>
          <p:cNvPr id="24" name="Shape 22"/>
          <p:cNvSpPr/>
          <p:nvPr/>
        </p:nvSpPr>
        <p:spPr>
          <a:xfrm>
            <a:off x="6208776" y="4407408"/>
            <a:ext cx="4846320" cy="530352"/>
          </a:xfrm>
          <a:prstGeom prst="roundRect">
            <a:avLst>
              <a:gd name="adj" fmla="val 13793"/>
            </a:avLst>
          </a:prstGeom>
          <a:solidFill>
            <a:srgbClr val="00D2D3">
              <a:alpha val="14000"/>
            </a:srgbClr>
          </a:solidFill>
          <a:ln w="12700">
            <a:solidFill>
              <a:srgbClr val="00D2D3">
                <a:alpha val="94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318504" y="4517136"/>
            <a:ext cx="46268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Strategic Dispatch Feed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6318504" y="4700016"/>
            <a:ext cx="462686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all active and resolved incident movement</a:t>
            </a:r>
            <a:endParaRPr lang="en-US" sz="650" dirty="0"/>
          </a:p>
        </p:txBody>
      </p:sp>
      <p:sp>
        <p:nvSpPr>
          <p:cNvPr id="27" name="Text 25"/>
          <p:cNvSpPr/>
          <p:nvPr/>
        </p:nvSpPr>
        <p:spPr>
          <a:xfrm>
            <a:off x="640080" y="6510528"/>
            <a:ext cx="1463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Guardian V3</a:t>
            </a:r>
            <a:endParaRPr lang="en-US" sz="650" dirty="0"/>
          </a:p>
        </p:txBody>
      </p:sp>
      <p:sp>
        <p:nvSpPr>
          <p:cNvPr id="28" name="Text 26"/>
          <p:cNvSpPr/>
          <p:nvPr/>
        </p:nvSpPr>
        <p:spPr>
          <a:xfrm>
            <a:off x="11384280" y="6510528"/>
            <a:ext cx="182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207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0711"/>
          </a:solidFill>
          <a:ln w="12700">
            <a:solidFill>
              <a:srgbClr val="02071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960000">
            <a:off x="8641080" y="-960120"/>
            <a:ext cx="4206240" cy="420624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62233">
                <a:alpha val="8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1760000">
            <a:off x="-1508760" y="3886200"/>
            <a:ext cx="4023360" cy="4023360"/>
          </a:xfrm>
          <a:prstGeom prst="arc">
            <a:avLst/>
          </a:prstGeom>
          <a:solidFill>
            <a:srgbClr val="020711">
              <a:alpha val="0"/>
            </a:srgbClr>
          </a:solidFill>
          <a:ln w="12700">
            <a:solidFill>
              <a:srgbClr val="082C42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475488"/>
            <a:ext cx="42062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5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RESPONDER TERMINAL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640080" y="941832"/>
            <a:ext cx="813816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Responder vehicles become live field nodes, not disconnected patrol cars.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658368" y="1993392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28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closes the loop from dispatch to arrival to resolution.</a:t>
            </a:r>
            <a:endParaRPr lang="en-US" sz="1280" dirty="0"/>
          </a:p>
        </p:txBody>
      </p:sp>
      <p:sp>
        <p:nvSpPr>
          <p:cNvPr id="8" name="Shape 6"/>
          <p:cNvSpPr/>
          <p:nvPr/>
        </p:nvSpPr>
        <p:spPr>
          <a:xfrm>
            <a:off x="640080" y="2487168"/>
            <a:ext cx="1143000" cy="32004"/>
          </a:xfrm>
          <a:prstGeom prst="rect">
            <a:avLst/>
          </a:prstGeom>
          <a:solidFill>
            <a:srgbClr val="00D2D3"/>
          </a:solidFill>
          <a:ln w="12700">
            <a:solidFill>
              <a:srgbClr val="00D2D3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68096" y="2907792"/>
            <a:ext cx="4846320" cy="530352"/>
          </a:xfrm>
          <a:prstGeom prst="roundRect">
            <a:avLst>
              <a:gd name="adj" fmla="val 13793"/>
            </a:avLst>
          </a:prstGeom>
          <a:solidFill>
            <a:srgbClr val="00D2D3">
              <a:alpha val="14000"/>
            </a:srgbClr>
          </a:solidFill>
          <a:ln w="12700">
            <a:solidFill>
              <a:srgbClr val="00D2D3">
                <a:alpha val="94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77824" y="3017520"/>
            <a:ext cx="46268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 Responder Vehicle Unit</a:t>
            </a:r>
            <a:endParaRPr lang="en-US" sz="820" dirty="0"/>
          </a:p>
        </p:txBody>
      </p:sp>
      <p:sp>
        <p:nvSpPr>
          <p:cNvPr id="11" name="Text 9"/>
          <p:cNvSpPr/>
          <p:nvPr/>
        </p:nvSpPr>
        <p:spPr>
          <a:xfrm>
            <a:off x="877824" y="3200400"/>
            <a:ext cx="462686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Pair the in-car browser terminal to a patrol team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6208776" y="2907792"/>
            <a:ext cx="4846320" cy="530352"/>
          </a:xfrm>
          <a:prstGeom prst="roundRect">
            <a:avLst>
              <a:gd name="adj" fmla="val 13793"/>
            </a:avLst>
          </a:prstGeom>
          <a:solidFill>
            <a:srgbClr val="F53B57">
              <a:alpha val="14000"/>
            </a:srgbClr>
          </a:solidFill>
          <a:ln w="12700">
            <a:solidFill>
              <a:srgbClr val="F53B57">
                <a:alpha val="94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18504" y="3017520"/>
            <a:ext cx="46268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F53B5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Dispatch Order Incoming</a:t>
            </a:r>
            <a:endParaRPr lang="en-US" sz="820" dirty="0"/>
          </a:p>
        </p:txBody>
      </p:sp>
      <p:sp>
        <p:nvSpPr>
          <p:cNvPr id="14" name="Text 12"/>
          <p:cNvSpPr/>
          <p:nvPr/>
        </p:nvSpPr>
        <p:spPr>
          <a:xfrm>
            <a:off x="6318504" y="3200400"/>
            <a:ext cx="462686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View incident type, threat level, location, and description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768096" y="3657600"/>
            <a:ext cx="4846320" cy="530352"/>
          </a:xfrm>
          <a:prstGeom prst="roundRect">
            <a:avLst>
              <a:gd name="adj" fmla="val 13793"/>
            </a:avLst>
          </a:prstGeom>
          <a:solidFill>
            <a:srgbClr val="00D2D3">
              <a:alpha val="14000"/>
            </a:srgbClr>
          </a:solidFill>
          <a:ln w="12700">
            <a:solidFill>
              <a:srgbClr val="00D2D3">
                <a:alpha val="94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77824" y="3767328"/>
            <a:ext cx="46268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Simulate Driving</a:t>
            </a:r>
            <a:endParaRPr lang="en-US" sz="820" dirty="0"/>
          </a:p>
        </p:txBody>
      </p:sp>
      <p:sp>
        <p:nvSpPr>
          <p:cNvPr id="17" name="Text 15"/>
          <p:cNvSpPr/>
          <p:nvPr/>
        </p:nvSpPr>
        <p:spPr>
          <a:xfrm>
            <a:off x="877824" y="3950208"/>
            <a:ext cx="462686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Stream coordinate telemetry toward incident</a:t>
            </a:r>
            <a:endParaRPr lang="en-US" sz="650" dirty="0"/>
          </a:p>
        </p:txBody>
      </p:sp>
      <p:sp>
        <p:nvSpPr>
          <p:cNvPr id="18" name="Shape 16"/>
          <p:cNvSpPr/>
          <p:nvPr/>
        </p:nvSpPr>
        <p:spPr>
          <a:xfrm>
            <a:off x="6208776" y="3657600"/>
            <a:ext cx="4846320" cy="530352"/>
          </a:xfrm>
          <a:prstGeom prst="roundRect">
            <a:avLst>
              <a:gd name="adj" fmla="val 13793"/>
            </a:avLst>
          </a:prstGeom>
          <a:solidFill>
            <a:srgbClr val="00D2D3">
              <a:alpha val="14000"/>
            </a:srgbClr>
          </a:solidFill>
          <a:ln w="12700">
            <a:solidFill>
              <a:srgbClr val="00D2D3">
                <a:alpha val="94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318504" y="3767328"/>
            <a:ext cx="46268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Arrive on Scene</a:t>
            </a:r>
            <a:endParaRPr lang="en-US" sz="820" dirty="0"/>
          </a:p>
        </p:txBody>
      </p:sp>
      <p:sp>
        <p:nvSpPr>
          <p:cNvPr id="20" name="Text 18"/>
          <p:cNvSpPr/>
          <p:nvPr/>
        </p:nvSpPr>
        <p:spPr>
          <a:xfrm>
            <a:off x="6318504" y="3950208"/>
            <a:ext cx="462686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Confirm GPS arrival at the incident</a:t>
            </a:r>
            <a:endParaRPr lang="en-US" sz="650" dirty="0"/>
          </a:p>
        </p:txBody>
      </p:sp>
      <p:sp>
        <p:nvSpPr>
          <p:cNvPr id="21" name="Shape 19"/>
          <p:cNvSpPr/>
          <p:nvPr/>
        </p:nvSpPr>
        <p:spPr>
          <a:xfrm>
            <a:off x="768096" y="4407408"/>
            <a:ext cx="4846320" cy="530352"/>
          </a:xfrm>
          <a:prstGeom prst="roundRect">
            <a:avLst>
              <a:gd name="adj" fmla="val 13793"/>
            </a:avLst>
          </a:prstGeom>
          <a:solidFill>
            <a:srgbClr val="10AC84">
              <a:alpha val="14000"/>
            </a:srgbClr>
          </a:solidFill>
          <a:ln w="12700">
            <a:solidFill>
              <a:srgbClr val="10AC84">
                <a:alpha val="94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77824" y="4517136"/>
            <a:ext cx="46268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10AC8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Resolve &amp; Close Incident</a:t>
            </a:r>
            <a:endParaRPr lang="en-US" sz="820" dirty="0"/>
          </a:p>
        </p:txBody>
      </p:sp>
      <p:sp>
        <p:nvSpPr>
          <p:cNvPr id="23" name="Text 21"/>
          <p:cNvSpPr/>
          <p:nvPr/>
        </p:nvSpPr>
        <p:spPr>
          <a:xfrm>
            <a:off x="877824" y="4700016"/>
            <a:ext cx="462686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 dispatch and return unit to idle</a:t>
            </a:r>
            <a:endParaRPr lang="en-US" sz="650" dirty="0"/>
          </a:p>
        </p:txBody>
      </p:sp>
      <p:sp>
        <p:nvSpPr>
          <p:cNvPr id="24" name="Shape 22"/>
          <p:cNvSpPr/>
          <p:nvPr/>
        </p:nvSpPr>
        <p:spPr>
          <a:xfrm>
            <a:off x="6208776" y="4407408"/>
            <a:ext cx="4846320" cy="530352"/>
          </a:xfrm>
          <a:prstGeom prst="roundRect">
            <a:avLst>
              <a:gd name="adj" fmla="val 13793"/>
            </a:avLst>
          </a:prstGeom>
          <a:solidFill>
            <a:srgbClr val="00D2D3">
              <a:alpha val="14000"/>
            </a:srgbClr>
          </a:solidFill>
          <a:ln w="12700">
            <a:solidFill>
              <a:srgbClr val="00D2D3">
                <a:alpha val="94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318504" y="4517136"/>
            <a:ext cx="4626864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820" b="1" dirty="0">
                <a:solidFill>
                  <a:srgbClr val="00D2D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Radio Broadcast &amp; Telemetry Logs</a:t>
            </a:r>
            <a:endParaRPr lang="en-US" sz="820" dirty="0"/>
          </a:p>
        </p:txBody>
      </p:sp>
      <p:sp>
        <p:nvSpPr>
          <p:cNvPr id="26" name="Text 24"/>
          <p:cNvSpPr/>
          <p:nvPr/>
        </p:nvSpPr>
        <p:spPr>
          <a:xfrm>
            <a:off x="6318504" y="4700016"/>
            <a:ext cx="4626864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b="1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Keep a timestamped operational feed</a:t>
            </a:r>
            <a:endParaRPr lang="en-US" sz="650" dirty="0"/>
          </a:p>
        </p:txBody>
      </p:sp>
      <p:sp>
        <p:nvSpPr>
          <p:cNvPr id="27" name="Text 25"/>
          <p:cNvSpPr/>
          <p:nvPr/>
        </p:nvSpPr>
        <p:spPr>
          <a:xfrm>
            <a:off x="640080" y="6510528"/>
            <a:ext cx="146304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S4 Guardian V3</a:t>
            </a:r>
            <a:endParaRPr lang="en-US" sz="650" dirty="0"/>
          </a:p>
        </p:txBody>
      </p:sp>
      <p:sp>
        <p:nvSpPr>
          <p:cNvPr id="28" name="Text 26"/>
          <p:cNvSpPr/>
          <p:nvPr/>
        </p:nvSpPr>
        <p:spPr>
          <a:xfrm>
            <a:off x="11384280" y="6510528"/>
            <a:ext cx="1828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buNone/>
            </a:pPr>
            <a:r>
              <a:rPr lang="en-US" sz="65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S4 Guardian 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S4 Guardian V3: National Public Safety Operating System</dc:title>
  <dc:subject>S4 Guardian V3 exact pitch deck</dc:subject>
  <dc:creator>S4 Guardian AI</dc:creator>
  <cp:lastModifiedBy>S4 Guardian AI</cp:lastModifiedBy>
  <cp:revision>1</cp:revision>
  <dcterms:created xsi:type="dcterms:W3CDTF">2026-07-14T14:05:47Z</dcterms:created>
  <dcterms:modified xsi:type="dcterms:W3CDTF">2026-07-14T14:05:47Z</dcterms:modified>
</cp:coreProperties>
</file>