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notesSlides/notesSlide9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_rels/notesSlide9.xml.rels" ContentType="application/vnd.openxmlformats-package.relationships+xml"/>
  <Override PartName="/ppt/notesSlides/_rels/notesSlide1.xml.rels" ContentType="application/vnd.openxmlformats-package.relationships+xml"/>
  <Override PartName="/ppt/notesSlides/_rels/notesSlide2.xml.rels" ContentType="application/vnd.openxmlformats-package.relationships+xml"/>
  <Override PartName="/ppt/notesSlides/_rels/notesSlide3.xml.rels" ContentType="application/vnd.openxmlformats-package.relationships+xml"/>
  <Override PartName="/ppt/notesSlides/_rels/notesSlide4.xml.rels" ContentType="application/vnd.openxmlformats-package.relationships+xml"/>
  <Override PartName="/ppt/notesSlides/_rels/notesSlide5.xml.rels" ContentType="application/vnd.openxmlformats-package.relationships+xml"/>
  <Override PartName="/ppt/notesSlides/_rels/notesSlide6.xml.rels" ContentType="application/vnd.openxmlformats-package.relationships+xml"/>
  <Override PartName="/ppt/notesSlides/_rels/notesSlide7.xml.rels" ContentType="application/vnd.openxmlformats-package.relationships+xml"/>
  <Override PartName="/ppt/notesSlides/_rels/notesSlide8.xml.rels" ContentType="application/vnd.openxmlformats-package.relationships+xml"/>
  <Override PartName="/ppt/notesSlides/_rels/notesSlide10.xml.rels" ContentType="application/vnd.openxmlformats-package.relationships+xml"/>
  <Override PartName="/ppt/notesSlides/_rels/notesSlide11.xml.rels" ContentType="application/vnd.openxmlformats-package.relationships+xml"/>
  <Override PartName="/ppt/notesSlides/_rels/notesSlide12.xml.rels" ContentType="application/vnd.openxmlformats-package.relationships+xml"/>
  <Override PartName="/ppt/notesSlides/_rels/notesSlide13.xml.rels" ContentType="application/vnd.openxmlformats-package.relationships+xml"/>
  <Override PartName="/ppt/notesSlides/_rels/notesSlide14.xml.rels" ContentType="application/vnd.openxmlformats-package.relationships+xml"/>
  <Override PartName="/ppt/notesSlides/_rels/notesSlide15.xml.rels" ContentType="application/vnd.openxmlformats-package.relationships+xml"/>
  <Override PartName="/ppt/notesSlides/_rels/notesSlide16.xml.rels" ContentType="application/vnd.openxmlformats-package.relationships+xml"/>
  <Override PartName="/ppt/notesSlides/_rels/notesSlide17.xml.rels" ContentType="application/vnd.openxmlformats-package.relationships+xml"/>
  <Override PartName="/ppt/notesSlides/_rels/notesSlide18.xml.rels" ContentType="application/vnd.openxmlformats-package.relationships+xml"/>
  <Override PartName="/ppt/notesSlides/_rels/notesSlide19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</p:sldIdLst>
  <p:sldSz cx="12192000" cy="6858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Click to move the slide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en-US" sz="2000" spc="-1" strike="noStrike">
                <a:latin typeface="Arial"/>
              </a:rPr>
              <a:t>Click to edit the notes format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en-US" sz="1400" spc="-1" strike="noStrike">
                <a:latin typeface="Times New Roman"/>
              </a:rPr>
              <a:t>&lt;header&gt;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r>
              <a:rPr b="0" lang="en-US" sz="1400" spc="-1" strike="noStrike">
                <a:latin typeface="Times New Roman"/>
              </a:rPr>
              <a:t>&lt;date/time&gt;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r>
              <a:rPr b="0" lang="en-US" sz="1400" spc="-1" strike="noStrike">
                <a:latin typeface="Times New Roman"/>
              </a:rPr>
              <a:t>&lt;footer&gt;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pPr algn="r"/>
            <a:fld id="{4D1966D4-D04A-4925-9F76-F4E1950F2C6C}" type="slidenum">
              <a:rPr b="0" lang="en-US" sz="1400" spc="-1" strike="noStrike">
                <a:latin typeface="Times New Roman"/>
              </a:rPr>
              <a:t>&lt;number&gt;</a:t>
            </a:fld>
            <a:endParaRPr b="0" lang="en-US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
</Relationships>
</file>

<file path=ppt/notesSlides/_rels/notesSlide18.xml.rels><?xml version="1.0" encoding="UTF-8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
</Relationships>
</file>

<file path=ppt/notesSlides/_rels/notesSlide19.xml.rels><?xml version="1.0" encoding="UTF-8"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360000" cy="360000"/>
          </a:xfrm>
          <a:prstGeom prst="rect">
            <a:avLst/>
          </a:prstGeom>
        </p:spPr>
      </p:sp>
      <p:sp>
        <p:nvSpPr>
          <p:cNvPr id="492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360000" cy="360000"/>
          </a:xfrm>
          <a:prstGeom prst="rect">
            <a:avLst/>
          </a:prstGeom>
        </p:spPr>
        <p:txBody>
          <a:bodyPr lIns="90000" rIns="90000" tIns="45000" bIns="45000"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493" name="TextShape 3"/>
          <p:cNvSpPr txBox="1"/>
          <p:nvPr/>
        </p:nvSpPr>
        <p:spPr>
          <a:xfrm>
            <a:off x="0" y="0"/>
            <a:ext cx="360000" cy="360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endParaRPr b="0" lang="en-US" sz="2400" spc="-1" strike="noStrike">
              <a:latin typeface="Times New Roman"/>
            </a:endParaRPr>
          </a:p>
        </p:txBody>
      </p:sp>
    </p:spTree>
  </p:cSld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360000" cy="360000"/>
          </a:xfrm>
          <a:prstGeom prst="rect">
            <a:avLst/>
          </a:prstGeom>
        </p:spPr>
      </p:sp>
      <p:sp>
        <p:nvSpPr>
          <p:cNvPr id="519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360000" cy="360000"/>
          </a:xfrm>
          <a:prstGeom prst="rect">
            <a:avLst/>
          </a:prstGeom>
        </p:spPr>
        <p:txBody>
          <a:bodyPr lIns="90000" rIns="90000" tIns="45000" bIns="45000"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520" name="TextShape 3"/>
          <p:cNvSpPr txBox="1"/>
          <p:nvPr/>
        </p:nvSpPr>
        <p:spPr>
          <a:xfrm>
            <a:off x="0" y="0"/>
            <a:ext cx="360000" cy="360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endParaRPr b="0" lang="en-US" sz="2400" spc="-1" strike="noStrike">
              <a:latin typeface="Times New Roman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360000" cy="360000"/>
          </a:xfrm>
          <a:prstGeom prst="rect">
            <a:avLst/>
          </a:prstGeom>
        </p:spPr>
      </p:sp>
      <p:sp>
        <p:nvSpPr>
          <p:cNvPr id="522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360000" cy="360000"/>
          </a:xfrm>
          <a:prstGeom prst="rect">
            <a:avLst/>
          </a:prstGeom>
        </p:spPr>
        <p:txBody>
          <a:bodyPr lIns="90000" rIns="90000" tIns="45000" bIns="45000"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523" name="TextShape 3"/>
          <p:cNvSpPr txBox="1"/>
          <p:nvPr/>
        </p:nvSpPr>
        <p:spPr>
          <a:xfrm>
            <a:off x="0" y="0"/>
            <a:ext cx="360000" cy="360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endParaRPr b="0" lang="en-US" sz="2400" spc="-1" strike="noStrike">
              <a:latin typeface="Times New Roman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360000" cy="360000"/>
          </a:xfrm>
          <a:prstGeom prst="rect">
            <a:avLst/>
          </a:prstGeom>
        </p:spPr>
      </p:sp>
      <p:sp>
        <p:nvSpPr>
          <p:cNvPr id="525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360000" cy="360000"/>
          </a:xfrm>
          <a:prstGeom prst="rect">
            <a:avLst/>
          </a:prstGeom>
        </p:spPr>
        <p:txBody>
          <a:bodyPr lIns="90000" rIns="90000" tIns="45000" bIns="45000"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526" name="TextShape 3"/>
          <p:cNvSpPr txBox="1"/>
          <p:nvPr/>
        </p:nvSpPr>
        <p:spPr>
          <a:xfrm>
            <a:off x="0" y="0"/>
            <a:ext cx="360000" cy="360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endParaRPr b="0" lang="en-US" sz="2400" spc="-1" strike="noStrike">
              <a:latin typeface="Times New Roman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360000" cy="360000"/>
          </a:xfrm>
          <a:prstGeom prst="rect">
            <a:avLst/>
          </a:prstGeom>
        </p:spPr>
      </p:sp>
      <p:sp>
        <p:nvSpPr>
          <p:cNvPr id="528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360000" cy="360000"/>
          </a:xfrm>
          <a:prstGeom prst="rect">
            <a:avLst/>
          </a:prstGeom>
        </p:spPr>
        <p:txBody>
          <a:bodyPr lIns="90000" rIns="90000" tIns="45000" bIns="45000"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529" name="TextShape 3"/>
          <p:cNvSpPr txBox="1"/>
          <p:nvPr/>
        </p:nvSpPr>
        <p:spPr>
          <a:xfrm>
            <a:off x="0" y="0"/>
            <a:ext cx="360000" cy="360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endParaRPr b="0" lang="en-US" sz="2400" spc="-1" strike="noStrike">
              <a:latin typeface="Times New Roman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360000" cy="360000"/>
          </a:xfrm>
          <a:prstGeom prst="rect">
            <a:avLst/>
          </a:prstGeom>
        </p:spPr>
      </p:sp>
      <p:sp>
        <p:nvSpPr>
          <p:cNvPr id="531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360000" cy="360000"/>
          </a:xfrm>
          <a:prstGeom prst="rect">
            <a:avLst/>
          </a:prstGeom>
        </p:spPr>
        <p:txBody>
          <a:bodyPr lIns="90000" rIns="90000" tIns="45000" bIns="45000"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532" name="TextShape 3"/>
          <p:cNvSpPr txBox="1"/>
          <p:nvPr/>
        </p:nvSpPr>
        <p:spPr>
          <a:xfrm>
            <a:off x="0" y="0"/>
            <a:ext cx="360000" cy="360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endParaRPr b="0" lang="en-US" sz="2400" spc="-1" strike="noStrike">
              <a:latin typeface="Times New Roman"/>
            </a:endParaRP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360000" cy="360000"/>
          </a:xfrm>
          <a:prstGeom prst="rect">
            <a:avLst/>
          </a:prstGeom>
        </p:spPr>
      </p:sp>
      <p:sp>
        <p:nvSpPr>
          <p:cNvPr id="534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360000" cy="360000"/>
          </a:xfrm>
          <a:prstGeom prst="rect">
            <a:avLst/>
          </a:prstGeom>
        </p:spPr>
        <p:txBody>
          <a:bodyPr lIns="90000" rIns="90000" tIns="45000" bIns="45000"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535" name="TextShape 3"/>
          <p:cNvSpPr txBox="1"/>
          <p:nvPr/>
        </p:nvSpPr>
        <p:spPr>
          <a:xfrm>
            <a:off x="0" y="0"/>
            <a:ext cx="360000" cy="360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endParaRPr b="0" lang="en-US" sz="2400" spc="-1" strike="noStrike">
              <a:latin typeface="Times New Roman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360000" cy="360000"/>
          </a:xfrm>
          <a:prstGeom prst="rect">
            <a:avLst/>
          </a:prstGeom>
        </p:spPr>
      </p:sp>
      <p:sp>
        <p:nvSpPr>
          <p:cNvPr id="537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360000" cy="360000"/>
          </a:xfrm>
          <a:prstGeom prst="rect">
            <a:avLst/>
          </a:prstGeom>
        </p:spPr>
        <p:txBody>
          <a:bodyPr lIns="90000" rIns="90000" tIns="45000" bIns="45000"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538" name="TextShape 3"/>
          <p:cNvSpPr txBox="1"/>
          <p:nvPr/>
        </p:nvSpPr>
        <p:spPr>
          <a:xfrm>
            <a:off x="0" y="0"/>
            <a:ext cx="360000" cy="360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endParaRPr b="0" lang="en-US" sz="2400" spc="-1" strike="noStrike">
              <a:latin typeface="Times New Roman"/>
            </a:endParaRP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360000" cy="360000"/>
          </a:xfrm>
          <a:prstGeom prst="rect">
            <a:avLst/>
          </a:prstGeom>
        </p:spPr>
      </p:sp>
      <p:sp>
        <p:nvSpPr>
          <p:cNvPr id="540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360000" cy="360000"/>
          </a:xfrm>
          <a:prstGeom prst="rect">
            <a:avLst/>
          </a:prstGeom>
        </p:spPr>
        <p:txBody>
          <a:bodyPr lIns="90000" rIns="90000" tIns="45000" bIns="45000"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541" name="TextShape 3"/>
          <p:cNvSpPr txBox="1"/>
          <p:nvPr/>
        </p:nvSpPr>
        <p:spPr>
          <a:xfrm>
            <a:off x="0" y="0"/>
            <a:ext cx="360000" cy="360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endParaRPr b="0" lang="en-US" sz="2400" spc="-1" strike="noStrike">
              <a:latin typeface="Times New Roman"/>
            </a:endParaRP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360000" cy="360000"/>
          </a:xfrm>
          <a:prstGeom prst="rect">
            <a:avLst/>
          </a:prstGeom>
        </p:spPr>
      </p:sp>
      <p:sp>
        <p:nvSpPr>
          <p:cNvPr id="543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360000" cy="360000"/>
          </a:xfrm>
          <a:prstGeom prst="rect">
            <a:avLst/>
          </a:prstGeom>
        </p:spPr>
        <p:txBody>
          <a:bodyPr lIns="90000" rIns="90000" tIns="45000" bIns="45000"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544" name="TextShape 3"/>
          <p:cNvSpPr txBox="1"/>
          <p:nvPr/>
        </p:nvSpPr>
        <p:spPr>
          <a:xfrm>
            <a:off x="0" y="0"/>
            <a:ext cx="360000" cy="360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endParaRPr b="0" lang="en-US" sz="2400" spc="-1" strike="noStrike">
              <a:latin typeface="Times New Roman"/>
            </a:endParaRP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360000" cy="360000"/>
          </a:xfrm>
          <a:prstGeom prst="rect">
            <a:avLst/>
          </a:prstGeom>
        </p:spPr>
      </p:sp>
      <p:sp>
        <p:nvSpPr>
          <p:cNvPr id="546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360000" cy="360000"/>
          </a:xfrm>
          <a:prstGeom prst="rect">
            <a:avLst/>
          </a:prstGeom>
        </p:spPr>
        <p:txBody>
          <a:bodyPr lIns="90000" rIns="90000" tIns="45000" bIns="45000"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547" name="TextShape 3"/>
          <p:cNvSpPr txBox="1"/>
          <p:nvPr/>
        </p:nvSpPr>
        <p:spPr>
          <a:xfrm>
            <a:off x="0" y="0"/>
            <a:ext cx="360000" cy="360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endParaRPr b="0" lang="en-US" sz="2400" spc="-1" strike="noStrike"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360000" cy="360000"/>
          </a:xfrm>
          <a:prstGeom prst="rect">
            <a:avLst/>
          </a:prstGeom>
        </p:spPr>
      </p:sp>
      <p:sp>
        <p:nvSpPr>
          <p:cNvPr id="495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360000" cy="360000"/>
          </a:xfrm>
          <a:prstGeom prst="rect">
            <a:avLst/>
          </a:prstGeom>
        </p:spPr>
        <p:txBody>
          <a:bodyPr lIns="90000" rIns="90000" tIns="45000" bIns="45000"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496" name="TextShape 3"/>
          <p:cNvSpPr txBox="1"/>
          <p:nvPr/>
        </p:nvSpPr>
        <p:spPr>
          <a:xfrm>
            <a:off x="0" y="0"/>
            <a:ext cx="360000" cy="360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endParaRPr b="0" lang="en-US" sz="2400" spc="-1" strike="noStrike"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360000" cy="360000"/>
          </a:xfrm>
          <a:prstGeom prst="rect">
            <a:avLst/>
          </a:prstGeom>
        </p:spPr>
      </p:sp>
      <p:sp>
        <p:nvSpPr>
          <p:cNvPr id="498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360000" cy="360000"/>
          </a:xfrm>
          <a:prstGeom prst="rect">
            <a:avLst/>
          </a:prstGeom>
        </p:spPr>
        <p:txBody>
          <a:bodyPr lIns="90000" rIns="90000" tIns="45000" bIns="45000"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499" name="TextShape 3"/>
          <p:cNvSpPr txBox="1"/>
          <p:nvPr/>
        </p:nvSpPr>
        <p:spPr>
          <a:xfrm>
            <a:off x="0" y="0"/>
            <a:ext cx="360000" cy="360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endParaRPr b="0" lang="en-US" sz="2400" spc="-1" strike="noStrike"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360000" cy="360000"/>
          </a:xfrm>
          <a:prstGeom prst="rect">
            <a:avLst/>
          </a:prstGeom>
        </p:spPr>
      </p:sp>
      <p:sp>
        <p:nvSpPr>
          <p:cNvPr id="501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360000" cy="360000"/>
          </a:xfrm>
          <a:prstGeom prst="rect">
            <a:avLst/>
          </a:prstGeom>
        </p:spPr>
        <p:txBody>
          <a:bodyPr lIns="90000" rIns="90000" tIns="45000" bIns="45000"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502" name="TextShape 3"/>
          <p:cNvSpPr txBox="1"/>
          <p:nvPr/>
        </p:nvSpPr>
        <p:spPr>
          <a:xfrm>
            <a:off x="0" y="0"/>
            <a:ext cx="360000" cy="360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endParaRPr b="0" lang="en-US" sz="2400" spc="-1" strike="noStrike"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360000" cy="360000"/>
          </a:xfrm>
          <a:prstGeom prst="rect">
            <a:avLst/>
          </a:prstGeom>
        </p:spPr>
      </p:sp>
      <p:sp>
        <p:nvSpPr>
          <p:cNvPr id="504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360000" cy="360000"/>
          </a:xfrm>
          <a:prstGeom prst="rect">
            <a:avLst/>
          </a:prstGeom>
        </p:spPr>
        <p:txBody>
          <a:bodyPr lIns="90000" rIns="90000" tIns="45000" bIns="45000"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505" name="TextShape 3"/>
          <p:cNvSpPr txBox="1"/>
          <p:nvPr/>
        </p:nvSpPr>
        <p:spPr>
          <a:xfrm>
            <a:off x="0" y="0"/>
            <a:ext cx="360000" cy="360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endParaRPr b="0" lang="en-US" sz="2400" spc="-1" strike="noStrike"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360000" cy="360000"/>
          </a:xfrm>
          <a:prstGeom prst="rect">
            <a:avLst/>
          </a:prstGeom>
        </p:spPr>
      </p:sp>
      <p:sp>
        <p:nvSpPr>
          <p:cNvPr id="507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360000" cy="360000"/>
          </a:xfrm>
          <a:prstGeom prst="rect">
            <a:avLst/>
          </a:prstGeom>
        </p:spPr>
        <p:txBody>
          <a:bodyPr lIns="90000" rIns="90000" tIns="45000" bIns="45000"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508" name="TextShape 3"/>
          <p:cNvSpPr txBox="1"/>
          <p:nvPr/>
        </p:nvSpPr>
        <p:spPr>
          <a:xfrm>
            <a:off x="0" y="0"/>
            <a:ext cx="360000" cy="360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endParaRPr b="0" lang="en-US" sz="2400" spc="-1" strike="noStrike"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360000" cy="360000"/>
          </a:xfrm>
          <a:prstGeom prst="rect">
            <a:avLst/>
          </a:prstGeom>
        </p:spPr>
      </p:sp>
      <p:sp>
        <p:nvSpPr>
          <p:cNvPr id="510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360000" cy="360000"/>
          </a:xfrm>
          <a:prstGeom prst="rect">
            <a:avLst/>
          </a:prstGeom>
        </p:spPr>
        <p:txBody>
          <a:bodyPr lIns="90000" rIns="90000" tIns="45000" bIns="45000"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511" name="TextShape 3"/>
          <p:cNvSpPr txBox="1"/>
          <p:nvPr/>
        </p:nvSpPr>
        <p:spPr>
          <a:xfrm>
            <a:off x="0" y="0"/>
            <a:ext cx="360000" cy="360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endParaRPr b="0" lang="en-US" sz="2400" spc="-1" strike="noStrike"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360000" cy="360000"/>
          </a:xfrm>
          <a:prstGeom prst="rect">
            <a:avLst/>
          </a:prstGeom>
        </p:spPr>
      </p:sp>
      <p:sp>
        <p:nvSpPr>
          <p:cNvPr id="513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360000" cy="360000"/>
          </a:xfrm>
          <a:prstGeom prst="rect">
            <a:avLst/>
          </a:prstGeom>
        </p:spPr>
        <p:txBody>
          <a:bodyPr lIns="90000" rIns="90000" tIns="45000" bIns="45000"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514" name="TextShape 3"/>
          <p:cNvSpPr txBox="1"/>
          <p:nvPr/>
        </p:nvSpPr>
        <p:spPr>
          <a:xfrm>
            <a:off x="0" y="0"/>
            <a:ext cx="360000" cy="360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endParaRPr b="0" lang="en-US" sz="2400" spc="-1" strike="noStrike"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360000" cy="360000"/>
          </a:xfrm>
          <a:prstGeom prst="rect">
            <a:avLst/>
          </a:prstGeom>
        </p:spPr>
      </p:sp>
      <p:sp>
        <p:nvSpPr>
          <p:cNvPr id="516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360000" cy="360000"/>
          </a:xfrm>
          <a:prstGeom prst="rect">
            <a:avLst/>
          </a:prstGeom>
        </p:spPr>
        <p:txBody>
          <a:bodyPr lIns="90000" rIns="90000" tIns="45000" bIns="45000"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517" name="TextShape 3"/>
          <p:cNvSpPr txBox="1"/>
          <p:nvPr/>
        </p:nvSpPr>
        <p:spPr>
          <a:xfrm>
            <a:off x="0" y="0"/>
            <a:ext cx="360000" cy="360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endParaRPr b="0" lang="en-US" sz="2400" spc="-1" strike="noStrike"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Click to edit the outline text format</a:t>
            </a: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Second Outline Level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30a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" descr=""/>
          <p:cNvPicPr/>
          <p:nvPr/>
        </p:nvPicPr>
        <p:blipFill>
          <a:blip r:embed="rId1"/>
          <a:srcRect l="0" t="25" r="0" b="25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  <p:sp>
        <p:nvSpPr>
          <p:cNvPr id="45" name="CustomShape 1"/>
          <p:cNvSpPr/>
          <p:nvPr/>
        </p:nvSpPr>
        <p:spPr>
          <a:xfrm>
            <a:off x="0" y="0"/>
            <a:ext cx="6286320" cy="6857640"/>
          </a:xfrm>
          <a:prstGeom prst="roundRect">
            <a:avLst>
              <a:gd name="adj" fmla="val 1212"/>
            </a:avLst>
          </a:prstGeom>
          <a:solidFill>
            <a:srgbClr val="030a12">
              <a:alpha val="87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6" name="CustomShape 2"/>
          <p:cNvSpPr/>
          <p:nvPr/>
        </p:nvSpPr>
        <p:spPr>
          <a:xfrm>
            <a:off x="0" y="0"/>
            <a:ext cx="12191760" cy="6857640"/>
          </a:xfrm>
          <a:prstGeom prst="roundRect">
            <a:avLst>
              <a:gd name="adj" fmla="val 1111"/>
            </a:avLst>
          </a:prstGeom>
          <a:solidFill>
            <a:srgbClr val="030a12">
              <a:alpha val="21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7" name="CustomShape 3"/>
          <p:cNvSpPr/>
          <p:nvPr/>
        </p:nvSpPr>
        <p:spPr>
          <a:xfrm>
            <a:off x="552600" y="628560"/>
            <a:ext cx="2152440" cy="323640"/>
          </a:xfrm>
          <a:prstGeom prst="roundRect">
            <a:avLst>
              <a:gd name="adj" fmla="val 50000"/>
            </a:avLst>
          </a:prstGeom>
          <a:solidFill>
            <a:srgbClr val="ffb142">
              <a:alpha val="14000"/>
            </a:srgbClr>
          </a:solidFill>
          <a:ln w="9360">
            <a:solidFill>
              <a:srgbClr val="ffb142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1050" spc="-1" strike="noStrike">
                <a:solidFill>
                  <a:srgbClr val="ffb142"/>
                </a:solidFill>
                <a:latin typeface="Calibri"/>
                <a:ea typeface="Calibri"/>
              </a:rPr>
              <a:t>Deputy Governor Briefing</a:t>
            </a:r>
            <a:endParaRPr b="0" lang="en-US" sz="1050" spc="-1" strike="noStrike">
              <a:latin typeface="Arial"/>
            </a:endParaRPr>
          </a:p>
        </p:txBody>
      </p:sp>
      <p:sp>
        <p:nvSpPr>
          <p:cNvPr id="48" name="CustomShape 4"/>
          <p:cNvSpPr/>
          <p:nvPr/>
        </p:nvSpPr>
        <p:spPr>
          <a:xfrm>
            <a:off x="552600" y="1295280"/>
            <a:ext cx="5143320" cy="704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5250" spc="-1" strike="noStrike">
                <a:solidFill>
                  <a:srgbClr val="f8fafc"/>
                </a:solidFill>
                <a:latin typeface="Calibri"/>
                <a:ea typeface="Calibri"/>
              </a:rPr>
              <a:t>Guardian AI</a:t>
            </a:r>
            <a:endParaRPr b="0" lang="en-US" sz="5250" spc="-1" strike="noStrike">
              <a:latin typeface="Arial"/>
            </a:endParaRPr>
          </a:p>
        </p:txBody>
      </p:sp>
      <p:sp>
        <p:nvSpPr>
          <p:cNvPr id="49" name="CustomShape 5"/>
          <p:cNvSpPr/>
          <p:nvPr/>
        </p:nvSpPr>
        <p:spPr>
          <a:xfrm>
            <a:off x="590400" y="2133720"/>
            <a:ext cx="4952520" cy="1066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2329" spc="-1" strike="noStrike">
                <a:solidFill>
                  <a:srgbClr val="b7c7d9"/>
                </a:solidFill>
                <a:latin typeface="Calibri"/>
                <a:ea typeface="Calibri"/>
              </a:rPr>
              <a:t>Emergency response with speed, privacy, and accountability.</a:t>
            </a:r>
            <a:endParaRPr b="0" lang="en-US" sz="2329" spc="-1" strike="noStrike">
              <a:latin typeface="Arial"/>
            </a:endParaRPr>
          </a:p>
        </p:txBody>
      </p:sp>
      <p:sp>
        <p:nvSpPr>
          <p:cNvPr id="50" name="CustomShape 6"/>
          <p:cNvSpPr/>
          <p:nvPr/>
        </p:nvSpPr>
        <p:spPr>
          <a:xfrm>
            <a:off x="609480" y="3638520"/>
            <a:ext cx="4762080" cy="818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500" spc="-1" strike="noStrike">
                <a:solidFill>
                  <a:srgbClr val="f8fafc"/>
                </a:solidFill>
                <a:latin typeface="Calibri"/>
                <a:ea typeface="Calibri"/>
              </a:rPr>
              <a:t>A state-ready operating system for citizen panic reporting, AI triage, responder routing, privacy vaulting, and evidence oversight.</a:t>
            </a:r>
            <a:endParaRPr b="0" lang="en-US" sz="1500" spc="-1" strike="noStrike">
              <a:latin typeface="Arial"/>
            </a:endParaRPr>
          </a:p>
        </p:txBody>
      </p:sp>
      <p:sp>
        <p:nvSpPr>
          <p:cNvPr id="51" name="CustomShape 7"/>
          <p:cNvSpPr/>
          <p:nvPr/>
        </p:nvSpPr>
        <p:spPr>
          <a:xfrm>
            <a:off x="590400" y="5105520"/>
            <a:ext cx="933120" cy="323640"/>
          </a:xfrm>
          <a:prstGeom prst="roundRect">
            <a:avLst>
              <a:gd name="adj" fmla="val 50000"/>
            </a:avLst>
          </a:prstGeom>
          <a:solidFill>
            <a:srgbClr val="00d2d3">
              <a:alpha val="14000"/>
            </a:srgbClr>
          </a:solidFill>
          <a:ln w="9360">
            <a:solidFill>
              <a:srgbClr val="00d2d3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1050" spc="-1" strike="noStrike">
                <a:solidFill>
                  <a:srgbClr val="00d2d3"/>
                </a:solidFill>
                <a:latin typeface="Calibri"/>
                <a:ea typeface="Calibri"/>
              </a:rPr>
              <a:t>Citizen</a:t>
            </a:r>
            <a:endParaRPr b="0" lang="en-US" sz="1050" spc="-1" strike="noStrike">
              <a:latin typeface="Arial"/>
            </a:endParaRPr>
          </a:p>
        </p:txBody>
      </p:sp>
      <p:sp>
        <p:nvSpPr>
          <p:cNvPr id="52" name="CustomShape 8"/>
          <p:cNvSpPr/>
          <p:nvPr/>
        </p:nvSpPr>
        <p:spPr>
          <a:xfrm>
            <a:off x="1657440" y="5105520"/>
            <a:ext cx="1009440" cy="323640"/>
          </a:xfrm>
          <a:prstGeom prst="roundRect">
            <a:avLst>
              <a:gd name="adj" fmla="val 50000"/>
            </a:avLst>
          </a:prstGeom>
          <a:solidFill>
            <a:srgbClr val="f53b57">
              <a:alpha val="14000"/>
            </a:srgbClr>
          </a:solidFill>
          <a:ln w="9360">
            <a:solidFill>
              <a:srgbClr val="f53b57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1050" spc="-1" strike="noStrike">
                <a:solidFill>
                  <a:srgbClr val="f53b57"/>
                </a:solidFill>
                <a:latin typeface="Calibri"/>
                <a:ea typeface="Calibri"/>
              </a:rPr>
              <a:t>Dispatch</a:t>
            </a:r>
            <a:endParaRPr b="0" lang="en-US" sz="1050" spc="-1" strike="noStrike">
              <a:latin typeface="Arial"/>
            </a:endParaRPr>
          </a:p>
        </p:txBody>
      </p:sp>
      <p:sp>
        <p:nvSpPr>
          <p:cNvPr id="53" name="CustomShape 9"/>
          <p:cNvSpPr/>
          <p:nvPr/>
        </p:nvSpPr>
        <p:spPr>
          <a:xfrm>
            <a:off x="2800440" y="5105520"/>
            <a:ext cx="1257120" cy="323640"/>
          </a:xfrm>
          <a:prstGeom prst="roundRect">
            <a:avLst>
              <a:gd name="adj" fmla="val 50000"/>
            </a:avLst>
          </a:prstGeom>
          <a:solidFill>
            <a:srgbClr val="10ac84">
              <a:alpha val="14000"/>
            </a:srgbClr>
          </a:solidFill>
          <a:ln w="9360">
            <a:solidFill>
              <a:srgbClr val="10ac84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1050" spc="-1" strike="noStrike">
                <a:solidFill>
                  <a:srgbClr val="10ac84"/>
                </a:solidFill>
                <a:latin typeface="Calibri"/>
                <a:ea typeface="Calibri"/>
              </a:rPr>
              <a:t>Responders</a:t>
            </a:r>
            <a:endParaRPr b="0" lang="en-US" sz="1050" spc="-1" strike="noStrike">
              <a:latin typeface="Arial"/>
            </a:endParaRPr>
          </a:p>
        </p:txBody>
      </p:sp>
      <p:sp>
        <p:nvSpPr>
          <p:cNvPr id="54" name="CustomShape 10"/>
          <p:cNvSpPr/>
          <p:nvPr/>
        </p:nvSpPr>
        <p:spPr>
          <a:xfrm>
            <a:off x="4191120" y="5105520"/>
            <a:ext cx="1142640" cy="323640"/>
          </a:xfrm>
          <a:prstGeom prst="roundRect">
            <a:avLst>
              <a:gd name="adj" fmla="val 50000"/>
            </a:avLst>
          </a:prstGeom>
          <a:solidFill>
            <a:srgbClr val="8b5cf6">
              <a:alpha val="14000"/>
            </a:srgbClr>
          </a:solidFill>
          <a:ln w="9360">
            <a:solidFill>
              <a:srgbClr val="8b5cf6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1050" spc="-1" strike="noStrike">
                <a:solidFill>
                  <a:srgbClr val="8b5cf6"/>
                </a:solidFill>
                <a:latin typeface="Calibri"/>
                <a:ea typeface="Calibri"/>
              </a:rPr>
              <a:t>Oversight</a:t>
            </a:r>
            <a:endParaRPr b="0" lang="en-US" sz="105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30a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CustomShape 1"/>
          <p:cNvSpPr/>
          <p:nvPr/>
        </p:nvSpPr>
        <p:spPr>
          <a:xfrm>
            <a:off x="8667720" y="-1428840"/>
            <a:ext cx="4952520" cy="4952520"/>
          </a:xfrm>
          <a:prstGeom prst="ellipse">
            <a:avLst/>
          </a:prstGeom>
          <a:solidFill>
            <a:srgbClr val="073a52">
              <a:alpha val="34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73" name="CustomShape 2"/>
          <p:cNvSpPr/>
          <p:nvPr/>
        </p:nvSpPr>
        <p:spPr>
          <a:xfrm>
            <a:off x="-2095560" y="3619440"/>
            <a:ext cx="4952520" cy="4952520"/>
          </a:xfrm>
          <a:prstGeom prst="ellipse">
            <a:avLst/>
          </a:prstGeom>
          <a:solidFill>
            <a:srgbClr val="172554">
              <a:alpha val="40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74" name="CustomShape 3"/>
          <p:cNvSpPr/>
          <p:nvPr/>
        </p:nvSpPr>
        <p:spPr>
          <a:xfrm>
            <a:off x="0" y="0"/>
            <a:ext cx="12191760" cy="6857640"/>
          </a:xfrm>
          <a:prstGeom prst="roundRect">
            <a:avLst>
              <a:gd name="adj" fmla="val 1111"/>
            </a:avLst>
          </a:prstGeom>
          <a:solidFill>
            <a:srgbClr val="030a12">
              <a:alpha val="67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75" name="CustomShape 4"/>
          <p:cNvSpPr/>
          <p:nvPr/>
        </p:nvSpPr>
        <p:spPr>
          <a:xfrm>
            <a:off x="533520" y="399960"/>
            <a:ext cx="4381200" cy="26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980" spc="-1" strike="noStrike">
                <a:solidFill>
                  <a:srgbClr val="00d2d3"/>
                </a:solidFill>
                <a:latin typeface="Calibri"/>
                <a:ea typeface="Calibri"/>
              </a:rPr>
              <a:t>CASE MEMORY</a:t>
            </a:r>
            <a:endParaRPr b="0" lang="en-US" sz="980" spc="-1" strike="noStrike">
              <a:latin typeface="Arial"/>
            </a:endParaRPr>
          </a:p>
        </p:txBody>
      </p:sp>
      <p:sp>
        <p:nvSpPr>
          <p:cNvPr id="276" name="CustomShape 5"/>
          <p:cNvSpPr/>
          <p:nvPr/>
        </p:nvSpPr>
        <p:spPr>
          <a:xfrm>
            <a:off x="533520" y="819000"/>
            <a:ext cx="7810200" cy="914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3450" spc="-1" strike="noStrike">
                <a:solidFill>
                  <a:srgbClr val="f8fafc"/>
                </a:solidFill>
                <a:latin typeface="Calibri"/>
                <a:ea typeface="Calibri"/>
              </a:rPr>
              <a:t>Nothing gets forgotten until the incident is resolved.</a:t>
            </a:r>
            <a:endParaRPr b="0" lang="en-US" sz="3450" spc="-1" strike="noStrike">
              <a:latin typeface="Arial"/>
            </a:endParaRPr>
          </a:p>
        </p:txBody>
      </p:sp>
      <p:sp>
        <p:nvSpPr>
          <p:cNvPr id="277" name="CustomShape 6"/>
          <p:cNvSpPr/>
          <p:nvPr/>
        </p:nvSpPr>
        <p:spPr>
          <a:xfrm>
            <a:off x="552600" y="1771560"/>
            <a:ext cx="8096040" cy="437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350" spc="-1" strike="noStrike">
                <a:solidFill>
                  <a:srgbClr val="b7c7d9"/>
                </a:solidFill>
                <a:latin typeface="Calibri"/>
                <a:ea typeface="Calibri"/>
              </a:rPr>
              <a:t>Every report, camera hit, operator action, responder movement, and identity access becomes structured data the state can rely on.</a:t>
            </a:r>
            <a:endParaRPr b="0" lang="en-US" sz="1350" spc="-1" strike="noStrike">
              <a:latin typeface="Arial"/>
            </a:endParaRPr>
          </a:p>
        </p:txBody>
      </p:sp>
      <p:sp>
        <p:nvSpPr>
          <p:cNvPr id="278" name="CustomShape 7"/>
          <p:cNvSpPr/>
          <p:nvPr/>
        </p:nvSpPr>
        <p:spPr>
          <a:xfrm>
            <a:off x="533520" y="2343240"/>
            <a:ext cx="1180800" cy="37800"/>
          </a:xfrm>
          <a:prstGeom prst="roundRect">
            <a:avLst>
              <a:gd name="adj" fmla="val 50000"/>
            </a:avLst>
          </a:prstGeom>
          <a:solidFill>
            <a:srgbClr val="00d2d3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79" name="CustomShape 8"/>
          <p:cNvSpPr/>
          <p:nvPr/>
        </p:nvSpPr>
        <p:spPr>
          <a:xfrm>
            <a:off x="838080" y="2857680"/>
            <a:ext cx="10382040" cy="2190240"/>
          </a:xfrm>
          <a:prstGeom prst="roundRect">
            <a:avLst>
              <a:gd name="adj" fmla="val 5217"/>
            </a:avLst>
          </a:prstGeom>
          <a:solidFill>
            <a:srgbClr val="0f2b3d">
              <a:alpha val="80000"/>
            </a:srgbClr>
          </a:solidFill>
          <a:ln w="9360">
            <a:solidFill>
              <a:srgbClr val="2f80ed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80" name="CustomShape 9"/>
          <p:cNvSpPr/>
          <p:nvPr/>
        </p:nvSpPr>
        <p:spPr>
          <a:xfrm>
            <a:off x="1200240" y="3200400"/>
            <a:ext cx="1809360" cy="323640"/>
          </a:xfrm>
          <a:prstGeom prst="roundRect">
            <a:avLst>
              <a:gd name="adj" fmla="val 50000"/>
            </a:avLst>
          </a:prstGeom>
          <a:solidFill>
            <a:srgbClr val="f53b57">
              <a:alpha val="14000"/>
            </a:srgbClr>
          </a:solidFill>
          <a:ln w="9360">
            <a:solidFill>
              <a:srgbClr val="f53b57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1050" spc="-1" strike="noStrike">
                <a:solidFill>
                  <a:srgbClr val="f53b57"/>
                </a:solidFill>
                <a:latin typeface="Calibri"/>
                <a:ea typeface="Calibri"/>
              </a:rPr>
              <a:t>Report</a:t>
            </a:r>
            <a:endParaRPr b="0" lang="en-US" sz="1050" spc="-1" strike="noStrike">
              <a:latin typeface="Arial"/>
            </a:endParaRPr>
          </a:p>
        </p:txBody>
      </p:sp>
      <p:sp>
        <p:nvSpPr>
          <p:cNvPr id="281" name="CustomShape 10"/>
          <p:cNvSpPr/>
          <p:nvPr/>
        </p:nvSpPr>
        <p:spPr>
          <a:xfrm>
            <a:off x="3657600" y="3200400"/>
            <a:ext cx="1809360" cy="323640"/>
          </a:xfrm>
          <a:prstGeom prst="roundRect">
            <a:avLst>
              <a:gd name="adj" fmla="val 50000"/>
            </a:avLst>
          </a:prstGeom>
          <a:solidFill>
            <a:srgbClr val="ffb142">
              <a:alpha val="14000"/>
            </a:srgbClr>
          </a:solidFill>
          <a:ln w="9360">
            <a:solidFill>
              <a:srgbClr val="ffb142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1050" spc="-1" strike="noStrike">
                <a:solidFill>
                  <a:srgbClr val="ffb142"/>
                </a:solidFill>
                <a:latin typeface="Calibri"/>
                <a:ea typeface="Calibri"/>
              </a:rPr>
              <a:t>Plate</a:t>
            </a:r>
            <a:endParaRPr b="0" lang="en-US" sz="1050" spc="-1" strike="noStrike">
              <a:latin typeface="Arial"/>
            </a:endParaRPr>
          </a:p>
        </p:txBody>
      </p:sp>
      <p:sp>
        <p:nvSpPr>
          <p:cNvPr id="282" name="CustomShape 11"/>
          <p:cNvSpPr/>
          <p:nvPr/>
        </p:nvSpPr>
        <p:spPr>
          <a:xfrm>
            <a:off x="6114960" y="3200400"/>
            <a:ext cx="1809360" cy="323640"/>
          </a:xfrm>
          <a:prstGeom prst="roundRect">
            <a:avLst>
              <a:gd name="adj" fmla="val 50000"/>
            </a:avLst>
          </a:prstGeom>
          <a:solidFill>
            <a:srgbClr val="00d2d3">
              <a:alpha val="14000"/>
            </a:srgbClr>
          </a:solidFill>
          <a:ln w="9360">
            <a:solidFill>
              <a:srgbClr val="00d2d3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1050" spc="-1" strike="noStrike">
                <a:solidFill>
                  <a:srgbClr val="00d2d3"/>
                </a:solidFill>
                <a:latin typeface="Calibri"/>
                <a:ea typeface="Calibri"/>
              </a:rPr>
              <a:t>Camera hit</a:t>
            </a:r>
            <a:endParaRPr b="0" lang="en-US" sz="1050" spc="-1" strike="noStrike">
              <a:latin typeface="Arial"/>
            </a:endParaRPr>
          </a:p>
        </p:txBody>
      </p:sp>
      <p:sp>
        <p:nvSpPr>
          <p:cNvPr id="283" name="CustomShape 12"/>
          <p:cNvSpPr/>
          <p:nvPr/>
        </p:nvSpPr>
        <p:spPr>
          <a:xfrm>
            <a:off x="8572680" y="3200400"/>
            <a:ext cx="1809360" cy="323640"/>
          </a:xfrm>
          <a:prstGeom prst="roundRect">
            <a:avLst>
              <a:gd name="adj" fmla="val 50000"/>
            </a:avLst>
          </a:prstGeom>
          <a:solidFill>
            <a:srgbClr val="10ac84">
              <a:alpha val="14000"/>
            </a:srgbClr>
          </a:solidFill>
          <a:ln w="9360">
            <a:solidFill>
              <a:srgbClr val="10ac84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1050" spc="-1" strike="noStrike">
                <a:solidFill>
                  <a:srgbClr val="10ac84"/>
                </a:solidFill>
                <a:latin typeface="Calibri"/>
                <a:ea typeface="Calibri"/>
              </a:rPr>
              <a:t>Speed</a:t>
            </a:r>
            <a:endParaRPr b="0" lang="en-US" sz="1050" spc="-1" strike="noStrike">
              <a:latin typeface="Arial"/>
            </a:endParaRPr>
          </a:p>
        </p:txBody>
      </p:sp>
      <p:sp>
        <p:nvSpPr>
          <p:cNvPr id="284" name="CustomShape 13"/>
          <p:cNvSpPr/>
          <p:nvPr/>
        </p:nvSpPr>
        <p:spPr>
          <a:xfrm>
            <a:off x="1200240" y="4019400"/>
            <a:ext cx="1809360" cy="323640"/>
          </a:xfrm>
          <a:prstGeom prst="roundRect">
            <a:avLst>
              <a:gd name="adj" fmla="val 50000"/>
            </a:avLst>
          </a:prstGeom>
          <a:solidFill>
            <a:srgbClr val="8b5cf6">
              <a:alpha val="14000"/>
            </a:srgbClr>
          </a:solidFill>
          <a:ln w="9360">
            <a:solidFill>
              <a:srgbClr val="8b5cf6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1050" spc="-1" strike="noStrike">
                <a:solidFill>
                  <a:srgbClr val="8b5cf6"/>
                </a:solidFill>
                <a:latin typeface="Calibri"/>
                <a:ea typeface="Calibri"/>
              </a:rPr>
              <a:t>Prediction</a:t>
            </a:r>
            <a:endParaRPr b="0" lang="en-US" sz="1050" spc="-1" strike="noStrike">
              <a:latin typeface="Arial"/>
            </a:endParaRPr>
          </a:p>
        </p:txBody>
      </p:sp>
      <p:sp>
        <p:nvSpPr>
          <p:cNvPr id="285" name="CustomShape 14"/>
          <p:cNvSpPr/>
          <p:nvPr/>
        </p:nvSpPr>
        <p:spPr>
          <a:xfrm>
            <a:off x="3657600" y="4019400"/>
            <a:ext cx="1809360" cy="323640"/>
          </a:xfrm>
          <a:prstGeom prst="roundRect">
            <a:avLst>
              <a:gd name="adj" fmla="val 50000"/>
            </a:avLst>
          </a:prstGeom>
          <a:solidFill>
            <a:srgbClr val="10ac84">
              <a:alpha val="14000"/>
            </a:srgbClr>
          </a:solidFill>
          <a:ln w="9360">
            <a:solidFill>
              <a:srgbClr val="10ac84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1050" spc="-1" strike="noStrike">
                <a:solidFill>
                  <a:srgbClr val="10ac84"/>
                </a:solidFill>
                <a:latin typeface="Calibri"/>
                <a:ea typeface="Calibri"/>
              </a:rPr>
              <a:t>Responder action</a:t>
            </a:r>
            <a:endParaRPr b="0" lang="en-US" sz="1050" spc="-1" strike="noStrike">
              <a:latin typeface="Arial"/>
            </a:endParaRPr>
          </a:p>
        </p:txBody>
      </p:sp>
      <p:sp>
        <p:nvSpPr>
          <p:cNvPr id="286" name="CustomShape 15"/>
          <p:cNvSpPr/>
          <p:nvPr/>
        </p:nvSpPr>
        <p:spPr>
          <a:xfrm>
            <a:off x="6114960" y="4019400"/>
            <a:ext cx="1809360" cy="323640"/>
          </a:xfrm>
          <a:prstGeom prst="roundRect">
            <a:avLst>
              <a:gd name="adj" fmla="val 50000"/>
            </a:avLst>
          </a:prstGeom>
          <a:solidFill>
            <a:srgbClr val="ffb142">
              <a:alpha val="14000"/>
            </a:srgbClr>
          </a:solidFill>
          <a:ln w="9360">
            <a:solidFill>
              <a:srgbClr val="ffb142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1050" spc="-1" strike="noStrike">
                <a:solidFill>
                  <a:srgbClr val="ffb142"/>
                </a:solidFill>
                <a:latin typeface="Calibri"/>
                <a:ea typeface="Calibri"/>
              </a:rPr>
              <a:t>Vault access</a:t>
            </a:r>
            <a:endParaRPr b="0" lang="en-US" sz="1050" spc="-1" strike="noStrike">
              <a:latin typeface="Arial"/>
            </a:endParaRPr>
          </a:p>
        </p:txBody>
      </p:sp>
      <p:sp>
        <p:nvSpPr>
          <p:cNvPr id="287" name="CustomShape 16"/>
          <p:cNvSpPr/>
          <p:nvPr/>
        </p:nvSpPr>
        <p:spPr>
          <a:xfrm>
            <a:off x="8572680" y="4019400"/>
            <a:ext cx="1809360" cy="323640"/>
          </a:xfrm>
          <a:prstGeom prst="roundRect">
            <a:avLst>
              <a:gd name="adj" fmla="val 50000"/>
            </a:avLst>
          </a:prstGeom>
          <a:solidFill>
            <a:srgbClr val="00d2d3">
              <a:alpha val="14000"/>
            </a:srgbClr>
          </a:solidFill>
          <a:ln w="9360">
            <a:solidFill>
              <a:srgbClr val="00d2d3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1050" spc="-1" strike="noStrike">
                <a:solidFill>
                  <a:srgbClr val="00d2d3"/>
                </a:solidFill>
                <a:latin typeface="Calibri"/>
                <a:ea typeface="Calibri"/>
              </a:rPr>
              <a:t>Resolution</a:t>
            </a:r>
            <a:endParaRPr b="0" lang="en-US" sz="1050" spc="-1" strike="noStrike">
              <a:latin typeface="Arial"/>
            </a:endParaRPr>
          </a:p>
        </p:txBody>
      </p:sp>
      <p:sp>
        <p:nvSpPr>
          <p:cNvPr id="288" name="CustomShape 17"/>
          <p:cNvSpPr/>
          <p:nvPr/>
        </p:nvSpPr>
        <p:spPr>
          <a:xfrm>
            <a:off x="1523880" y="5467320"/>
            <a:ext cx="9143640" cy="323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1800" spc="-1" strike="noStrike">
                <a:solidFill>
                  <a:srgbClr val="f8fafc"/>
                </a:solidFill>
                <a:latin typeface="Calibri"/>
                <a:ea typeface="Calibri"/>
              </a:rPr>
              <a:t>This is the governance advantage: the state can review what happened, what the model believed, who acted, and why.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289" name="CustomShape 18"/>
          <p:cNvSpPr/>
          <p:nvPr/>
        </p:nvSpPr>
        <p:spPr>
          <a:xfrm>
            <a:off x="533520" y="6286680"/>
            <a:ext cx="1714320" cy="228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900" spc="-1" strike="noStrike">
                <a:solidFill>
                  <a:srgbClr val="6f8298"/>
                </a:solidFill>
                <a:latin typeface="Calibri"/>
                <a:ea typeface="Calibri"/>
              </a:rPr>
              <a:t>Guardian AI V3</a:t>
            </a:r>
            <a:endParaRPr b="0" lang="en-US" sz="900" spc="-1" strike="noStrike">
              <a:latin typeface="Arial"/>
            </a:endParaRPr>
          </a:p>
        </p:txBody>
      </p:sp>
      <p:sp>
        <p:nvSpPr>
          <p:cNvPr id="290" name="CustomShape 19"/>
          <p:cNvSpPr/>
          <p:nvPr/>
        </p:nvSpPr>
        <p:spPr>
          <a:xfrm>
            <a:off x="11201400" y="6286680"/>
            <a:ext cx="456840" cy="228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r">
              <a:lnSpc>
                <a:spcPct val="100000"/>
              </a:lnSpc>
            </a:pPr>
            <a:r>
              <a:rPr b="0" lang="en-US" sz="900" spc="-1" strike="noStrike">
                <a:solidFill>
                  <a:srgbClr val="6f8298"/>
                </a:solidFill>
                <a:latin typeface="Calibri"/>
                <a:ea typeface="Calibri"/>
              </a:rPr>
              <a:t>10</a:t>
            </a:r>
            <a:endParaRPr b="0" lang="en-US" sz="9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30a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CustomShape 1"/>
          <p:cNvSpPr/>
          <p:nvPr/>
        </p:nvSpPr>
        <p:spPr>
          <a:xfrm>
            <a:off x="8667720" y="-1428840"/>
            <a:ext cx="4952520" cy="4952520"/>
          </a:xfrm>
          <a:prstGeom prst="ellipse">
            <a:avLst/>
          </a:prstGeom>
          <a:solidFill>
            <a:srgbClr val="073a52">
              <a:alpha val="34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92" name="CustomShape 2"/>
          <p:cNvSpPr/>
          <p:nvPr/>
        </p:nvSpPr>
        <p:spPr>
          <a:xfrm>
            <a:off x="-2095560" y="3619440"/>
            <a:ext cx="4952520" cy="4952520"/>
          </a:xfrm>
          <a:prstGeom prst="ellipse">
            <a:avLst/>
          </a:prstGeom>
          <a:solidFill>
            <a:srgbClr val="172554">
              <a:alpha val="40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93" name="CustomShape 3"/>
          <p:cNvSpPr/>
          <p:nvPr/>
        </p:nvSpPr>
        <p:spPr>
          <a:xfrm>
            <a:off x="0" y="0"/>
            <a:ext cx="12191760" cy="6857640"/>
          </a:xfrm>
          <a:prstGeom prst="roundRect">
            <a:avLst>
              <a:gd name="adj" fmla="val 1111"/>
            </a:avLst>
          </a:prstGeom>
          <a:solidFill>
            <a:srgbClr val="030a12">
              <a:alpha val="67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94" name="CustomShape 4"/>
          <p:cNvSpPr/>
          <p:nvPr/>
        </p:nvSpPr>
        <p:spPr>
          <a:xfrm>
            <a:off x="533520" y="399960"/>
            <a:ext cx="4381200" cy="26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980" spc="-1" strike="noStrike">
                <a:solidFill>
                  <a:srgbClr val="00d2d3"/>
                </a:solidFill>
                <a:latin typeface="Calibri"/>
                <a:ea typeface="Calibri"/>
              </a:rPr>
              <a:t>CITIZEN EXPERIENCE</a:t>
            </a:r>
            <a:endParaRPr b="0" lang="en-US" sz="980" spc="-1" strike="noStrike">
              <a:latin typeface="Arial"/>
            </a:endParaRPr>
          </a:p>
        </p:txBody>
      </p:sp>
      <p:sp>
        <p:nvSpPr>
          <p:cNvPr id="295" name="CustomShape 5"/>
          <p:cNvSpPr/>
          <p:nvPr/>
        </p:nvSpPr>
        <p:spPr>
          <a:xfrm>
            <a:off x="533520" y="819000"/>
            <a:ext cx="7810200" cy="914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3450" spc="-1" strike="noStrike">
                <a:solidFill>
                  <a:srgbClr val="f8fafc"/>
                </a:solidFill>
                <a:latin typeface="Calibri"/>
                <a:ea typeface="Calibri"/>
              </a:rPr>
              <a:t>The citizen flow is built for speed, discretion, and follow-up transparency.</a:t>
            </a:r>
            <a:endParaRPr b="0" lang="en-US" sz="3450" spc="-1" strike="noStrike">
              <a:latin typeface="Arial"/>
            </a:endParaRPr>
          </a:p>
        </p:txBody>
      </p:sp>
      <p:sp>
        <p:nvSpPr>
          <p:cNvPr id="296" name="CustomShape 6"/>
          <p:cNvSpPr/>
          <p:nvPr/>
        </p:nvSpPr>
        <p:spPr>
          <a:xfrm>
            <a:off x="533520" y="2076480"/>
            <a:ext cx="1180800" cy="37800"/>
          </a:xfrm>
          <a:prstGeom prst="roundRect">
            <a:avLst>
              <a:gd name="adj" fmla="val 50000"/>
            </a:avLst>
          </a:prstGeom>
          <a:solidFill>
            <a:srgbClr val="00d2d3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97" name="CustomShape 7"/>
          <p:cNvSpPr/>
          <p:nvPr/>
        </p:nvSpPr>
        <p:spPr>
          <a:xfrm>
            <a:off x="876240" y="1952640"/>
            <a:ext cx="2314440" cy="4237560"/>
          </a:xfrm>
          <a:prstGeom prst="roundRect">
            <a:avLst>
              <a:gd name="adj" fmla="val 6583"/>
            </a:avLst>
          </a:prstGeom>
          <a:solidFill>
            <a:srgbClr val="07131f"/>
          </a:solidFill>
          <a:ln w="9360">
            <a:solidFill>
              <a:srgbClr val="36536a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98" name="CustomShape 8"/>
          <p:cNvSpPr/>
          <p:nvPr/>
        </p:nvSpPr>
        <p:spPr>
          <a:xfrm>
            <a:off x="1623240" y="2102040"/>
            <a:ext cx="821160" cy="46440"/>
          </a:xfrm>
          <a:prstGeom prst="roundRect">
            <a:avLst>
              <a:gd name="adj" fmla="val 50000"/>
            </a:avLst>
          </a:prstGeom>
          <a:solidFill>
            <a:srgbClr val="516579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99" name="CustomShape 9"/>
          <p:cNvSpPr/>
          <p:nvPr/>
        </p:nvSpPr>
        <p:spPr>
          <a:xfrm>
            <a:off x="1100160" y="2400840"/>
            <a:ext cx="1773360" cy="24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1180" spc="-1" strike="noStrike">
                <a:solidFill>
                  <a:srgbClr val="f8fafc"/>
                </a:solidFill>
                <a:latin typeface="Calibri"/>
                <a:ea typeface="Calibri"/>
              </a:rPr>
              <a:t>Citizen Safety Hub</a:t>
            </a:r>
            <a:endParaRPr b="0" lang="en-US" sz="1180" spc="-1" strike="noStrike">
              <a:latin typeface="Arial"/>
            </a:endParaRPr>
          </a:p>
        </p:txBody>
      </p:sp>
      <p:sp>
        <p:nvSpPr>
          <p:cNvPr id="300" name="CustomShape 10"/>
          <p:cNvSpPr/>
          <p:nvPr/>
        </p:nvSpPr>
        <p:spPr>
          <a:xfrm>
            <a:off x="1100160" y="2848680"/>
            <a:ext cx="858240" cy="410400"/>
          </a:xfrm>
          <a:prstGeom prst="roundRect">
            <a:avLst>
              <a:gd name="adj" fmla="val 13915"/>
            </a:avLst>
          </a:prstGeom>
          <a:solidFill>
            <a:srgbClr val="ffb142">
              <a:alpha val="13000"/>
            </a:srgbClr>
          </a:solidFill>
          <a:ln w="9360">
            <a:solidFill>
              <a:srgbClr val="ffb142">
                <a:alpha val="67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60" spc="-1" strike="noStrike">
                <a:solidFill>
                  <a:srgbClr val="ffb142"/>
                </a:solidFill>
                <a:latin typeface="Calibri"/>
                <a:ea typeface="Calibri"/>
              </a:rPr>
              <a:t>FIRE</a:t>
            </a:r>
            <a:endParaRPr b="0" lang="en-US" sz="960" spc="-1" strike="noStrike">
              <a:latin typeface="Arial"/>
            </a:endParaRPr>
          </a:p>
        </p:txBody>
      </p:sp>
      <p:sp>
        <p:nvSpPr>
          <p:cNvPr id="301" name="CustomShape 11"/>
          <p:cNvSpPr/>
          <p:nvPr/>
        </p:nvSpPr>
        <p:spPr>
          <a:xfrm>
            <a:off x="2127240" y="2848680"/>
            <a:ext cx="858240" cy="410400"/>
          </a:xfrm>
          <a:prstGeom prst="roundRect">
            <a:avLst>
              <a:gd name="adj" fmla="val 13915"/>
            </a:avLst>
          </a:prstGeom>
          <a:solidFill>
            <a:srgbClr val="10ac84">
              <a:alpha val="13000"/>
            </a:srgbClr>
          </a:solidFill>
          <a:ln w="9360">
            <a:solidFill>
              <a:srgbClr val="10ac84">
                <a:alpha val="67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60" spc="-1" strike="noStrike">
                <a:solidFill>
                  <a:srgbClr val="10ac84"/>
                </a:solidFill>
                <a:latin typeface="Calibri"/>
                <a:ea typeface="Calibri"/>
              </a:rPr>
              <a:t>MEDICAL</a:t>
            </a:r>
            <a:endParaRPr b="0" lang="en-US" sz="960" spc="-1" strike="noStrike">
              <a:latin typeface="Arial"/>
            </a:endParaRPr>
          </a:p>
        </p:txBody>
      </p:sp>
      <p:sp>
        <p:nvSpPr>
          <p:cNvPr id="302" name="CustomShape 12"/>
          <p:cNvSpPr/>
          <p:nvPr/>
        </p:nvSpPr>
        <p:spPr>
          <a:xfrm>
            <a:off x="1100160" y="3371400"/>
            <a:ext cx="858240" cy="410400"/>
          </a:xfrm>
          <a:prstGeom prst="roundRect">
            <a:avLst>
              <a:gd name="adj" fmla="val 13915"/>
            </a:avLst>
          </a:prstGeom>
          <a:solidFill>
            <a:srgbClr val="f53b57">
              <a:alpha val="13000"/>
            </a:srgbClr>
          </a:solidFill>
          <a:ln w="9360">
            <a:solidFill>
              <a:srgbClr val="f53b57">
                <a:alpha val="67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60" spc="-1" strike="noStrike">
                <a:solidFill>
                  <a:srgbClr val="f53b57"/>
                </a:solidFill>
                <a:latin typeface="Calibri"/>
                <a:ea typeface="Calibri"/>
              </a:rPr>
              <a:t>ROBBERY</a:t>
            </a:r>
            <a:endParaRPr b="0" lang="en-US" sz="960" spc="-1" strike="noStrike">
              <a:latin typeface="Arial"/>
            </a:endParaRPr>
          </a:p>
        </p:txBody>
      </p:sp>
      <p:sp>
        <p:nvSpPr>
          <p:cNvPr id="303" name="CustomShape 13"/>
          <p:cNvSpPr/>
          <p:nvPr/>
        </p:nvSpPr>
        <p:spPr>
          <a:xfrm>
            <a:off x="2127240" y="3371400"/>
            <a:ext cx="858240" cy="410400"/>
          </a:xfrm>
          <a:prstGeom prst="roundRect">
            <a:avLst>
              <a:gd name="adj" fmla="val 13915"/>
            </a:avLst>
          </a:prstGeom>
          <a:solidFill>
            <a:srgbClr val="00d2d3">
              <a:alpha val="13000"/>
            </a:srgbClr>
          </a:solidFill>
          <a:ln w="9360">
            <a:solidFill>
              <a:srgbClr val="00d2d3">
                <a:alpha val="67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60" spc="-1" strike="noStrike">
                <a:solidFill>
                  <a:srgbClr val="00d2d3"/>
                </a:solidFill>
                <a:latin typeface="Calibri"/>
                <a:ea typeface="Calibri"/>
              </a:rPr>
              <a:t>OTHER</a:t>
            </a:r>
            <a:endParaRPr b="0" lang="en-US" sz="960" spc="-1" strike="noStrike">
              <a:latin typeface="Arial"/>
            </a:endParaRPr>
          </a:p>
        </p:txBody>
      </p:sp>
      <p:sp>
        <p:nvSpPr>
          <p:cNvPr id="304" name="CustomShape 14"/>
          <p:cNvSpPr/>
          <p:nvPr/>
        </p:nvSpPr>
        <p:spPr>
          <a:xfrm>
            <a:off x="1100160" y="4080960"/>
            <a:ext cx="1866600" cy="765000"/>
          </a:xfrm>
          <a:prstGeom prst="roundRect">
            <a:avLst>
              <a:gd name="adj" fmla="val 14933"/>
            </a:avLst>
          </a:prstGeom>
          <a:solidFill>
            <a:srgbClr val="0f2b3d">
              <a:alpha val="80000"/>
            </a:srgbClr>
          </a:solidFill>
          <a:ln w="9360">
            <a:solidFill>
              <a:srgbClr val="24445b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05" name="CustomShape 15"/>
          <p:cNvSpPr/>
          <p:nvPr/>
        </p:nvSpPr>
        <p:spPr>
          <a:xfrm>
            <a:off x="1268280" y="4379760"/>
            <a:ext cx="1493280" cy="261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880" spc="-1" strike="noStrike">
                <a:solidFill>
                  <a:srgbClr val="f8fafc"/>
                </a:solidFill>
                <a:latin typeface="Calibri"/>
                <a:ea typeface="Calibri"/>
              </a:rPr>
              <a:t>Suspicious vehicle near Yaba...</a:t>
            </a:r>
            <a:endParaRPr b="0" lang="en-US" sz="880" spc="-1" strike="noStrike">
              <a:latin typeface="Arial"/>
            </a:endParaRPr>
          </a:p>
        </p:txBody>
      </p:sp>
      <p:sp>
        <p:nvSpPr>
          <p:cNvPr id="306" name="CustomShape 16"/>
          <p:cNvSpPr/>
          <p:nvPr/>
        </p:nvSpPr>
        <p:spPr>
          <a:xfrm>
            <a:off x="1100160" y="5033160"/>
            <a:ext cx="1866600" cy="552240"/>
          </a:xfrm>
          <a:prstGeom prst="roundRect">
            <a:avLst>
              <a:gd name="adj" fmla="val 10345"/>
            </a:avLst>
          </a:prstGeom>
          <a:solidFill>
            <a:srgbClr val="f53b57">
              <a:alpha val="13000"/>
            </a:srgbClr>
          </a:solidFill>
          <a:ln w="9360">
            <a:solidFill>
              <a:srgbClr val="f53b57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f53b57"/>
                </a:solidFill>
                <a:latin typeface="Calibri"/>
                <a:ea typeface="Calibri"/>
              </a:rPr>
              <a:t>SEND EMERGENCY REPORT</a:t>
            </a:r>
            <a:endParaRPr b="0" lang="en-US" sz="98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f53b57"/>
                </a:solidFill>
                <a:latin typeface="Calibri"/>
                <a:ea typeface="Calibri"/>
              </a:rPr>
              <a:t>GPS + evidence + vault</a:t>
            </a:r>
            <a:endParaRPr b="0" lang="en-US" sz="980" spc="-1" strike="noStrike">
              <a:latin typeface="Arial"/>
            </a:endParaRPr>
          </a:p>
        </p:txBody>
      </p:sp>
      <p:sp>
        <p:nvSpPr>
          <p:cNvPr id="307" name="CustomShape 17"/>
          <p:cNvSpPr/>
          <p:nvPr/>
        </p:nvSpPr>
        <p:spPr>
          <a:xfrm>
            <a:off x="1287000" y="5761080"/>
            <a:ext cx="653040" cy="323640"/>
          </a:xfrm>
          <a:prstGeom prst="roundRect">
            <a:avLst>
              <a:gd name="adj" fmla="val 50000"/>
            </a:avLst>
          </a:prstGeom>
          <a:solidFill>
            <a:srgbClr val="8b5cf6">
              <a:alpha val="14000"/>
            </a:srgbClr>
          </a:solidFill>
          <a:ln w="9360">
            <a:solidFill>
              <a:srgbClr val="8b5cf6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740" spc="-1" strike="noStrike">
                <a:solidFill>
                  <a:srgbClr val="8b5cf6"/>
                </a:solidFill>
                <a:latin typeface="Calibri"/>
                <a:ea typeface="Calibri"/>
              </a:rPr>
              <a:t>Stealth</a:t>
            </a:r>
            <a:endParaRPr b="0" lang="en-US" sz="740" spc="-1" strike="noStrike">
              <a:latin typeface="Arial"/>
            </a:endParaRPr>
          </a:p>
        </p:txBody>
      </p:sp>
      <p:sp>
        <p:nvSpPr>
          <p:cNvPr id="308" name="CustomShape 18"/>
          <p:cNvSpPr/>
          <p:nvPr/>
        </p:nvSpPr>
        <p:spPr>
          <a:xfrm>
            <a:off x="2108520" y="5761080"/>
            <a:ext cx="596880" cy="323640"/>
          </a:xfrm>
          <a:prstGeom prst="roundRect">
            <a:avLst>
              <a:gd name="adj" fmla="val 50000"/>
            </a:avLst>
          </a:prstGeom>
          <a:solidFill>
            <a:srgbClr val="10ac84">
              <a:alpha val="14000"/>
            </a:srgbClr>
          </a:solidFill>
          <a:ln w="9360">
            <a:solidFill>
              <a:srgbClr val="10ac84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740" spc="-1" strike="noStrike">
                <a:solidFill>
                  <a:srgbClr val="10ac84"/>
                </a:solidFill>
                <a:latin typeface="Calibri"/>
                <a:ea typeface="Calibri"/>
              </a:rPr>
              <a:t>Cases</a:t>
            </a:r>
            <a:endParaRPr b="0" lang="en-US" sz="740" spc="-1" strike="noStrike">
              <a:latin typeface="Arial"/>
            </a:endParaRPr>
          </a:p>
        </p:txBody>
      </p:sp>
      <p:sp>
        <p:nvSpPr>
          <p:cNvPr id="309" name="CustomShape 19"/>
          <p:cNvSpPr/>
          <p:nvPr/>
        </p:nvSpPr>
        <p:spPr>
          <a:xfrm>
            <a:off x="4038480" y="2381400"/>
            <a:ext cx="6724440" cy="2952360"/>
          </a:xfrm>
          <a:prstGeom prst="roundRect">
            <a:avLst>
              <a:gd name="adj" fmla="val 3871"/>
            </a:avLst>
          </a:prstGeom>
          <a:solidFill>
            <a:srgbClr val="0f2b3d">
              <a:alpha val="80000"/>
            </a:srgbClr>
          </a:solidFill>
          <a:ln w="9360">
            <a:solidFill>
              <a:srgbClr val="00d2d3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10" name="CustomShape 20"/>
          <p:cNvSpPr/>
          <p:nvPr/>
        </p:nvSpPr>
        <p:spPr>
          <a:xfrm>
            <a:off x="4381560" y="2685960"/>
            <a:ext cx="4000320" cy="323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2250" spc="-1" strike="noStrike">
                <a:solidFill>
                  <a:srgbClr val="00d2d3"/>
                </a:solidFill>
                <a:latin typeface="Calibri"/>
                <a:ea typeface="Calibri"/>
              </a:rPr>
              <a:t>Core citizen controls</a:t>
            </a:r>
            <a:endParaRPr b="0" lang="en-US" sz="2250" spc="-1" strike="noStrike">
              <a:latin typeface="Arial"/>
            </a:endParaRPr>
          </a:p>
        </p:txBody>
      </p:sp>
      <p:sp>
        <p:nvSpPr>
          <p:cNvPr id="311" name="CustomShape 21"/>
          <p:cNvSpPr/>
          <p:nvPr/>
        </p:nvSpPr>
        <p:spPr>
          <a:xfrm>
            <a:off x="4400640" y="3257640"/>
            <a:ext cx="1714320" cy="323640"/>
          </a:xfrm>
          <a:prstGeom prst="roundRect">
            <a:avLst>
              <a:gd name="adj" fmla="val 50000"/>
            </a:avLst>
          </a:prstGeom>
          <a:solidFill>
            <a:srgbClr val="00d2d3">
              <a:alpha val="14000"/>
            </a:srgbClr>
          </a:solidFill>
          <a:ln w="9360">
            <a:solidFill>
              <a:srgbClr val="00d2d3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00" spc="-1" strike="noStrike">
                <a:solidFill>
                  <a:srgbClr val="00d2d3"/>
                </a:solidFill>
                <a:latin typeface="Calibri"/>
                <a:ea typeface="Calibri"/>
              </a:rPr>
              <a:t>Verify &amp; Continue</a:t>
            </a:r>
            <a:endParaRPr b="0" lang="en-US" sz="900" spc="-1" strike="noStrike">
              <a:latin typeface="Arial"/>
            </a:endParaRPr>
          </a:p>
        </p:txBody>
      </p:sp>
      <p:sp>
        <p:nvSpPr>
          <p:cNvPr id="312" name="CustomShape 22"/>
          <p:cNvSpPr/>
          <p:nvPr/>
        </p:nvSpPr>
        <p:spPr>
          <a:xfrm>
            <a:off x="7810560" y="3295800"/>
            <a:ext cx="2571480" cy="228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130" spc="-1" strike="noStrike">
                <a:solidFill>
                  <a:srgbClr val="f8fafc"/>
                </a:solidFill>
                <a:latin typeface="Calibri"/>
                <a:ea typeface="Calibri"/>
              </a:rPr>
              <a:t>Checks citizen identity before reports are sent.</a:t>
            </a:r>
            <a:endParaRPr b="0" lang="en-US" sz="1130" spc="-1" strike="noStrike">
              <a:latin typeface="Arial"/>
            </a:endParaRPr>
          </a:p>
        </p:txBody>
      </p:sp>
      <p:sp>
        <p:nvSpPr>
          <p:cNvPr id="313" name="CustomShape 23"/>
          <p:cNvSpPr/>
          <p:nvPr/>
        </p:nvSpPr>
        <p:spPr>
          <a:xfrm>
            <a:off x="4400640" y="3657600"/>
            <a:ext cx="3238200" cy="323640"/>
          </a:xfrm>
          <a:prstGeom prst="roundRect">
            <a:avLst>
              <a:gd name="adj" fmla="val 50000"/>
            </a:avLst>
          </a:prstGeom>
          <a:solidFill>
            <a:srgbClr val="00d2d3">
              <a:alpha val="14000"/>
            </a:srgbClr>
          </a:solidFill>
          <a:ln w="9360">
            <a:solidFill>
              <a:srgbClr val="00d2d3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00" spc="-1" strike="noStrike">
                <a:solidFill>
                  <a:srgbClr val="00d2d3"/>
                </a:solidFill>
                <a:latin typeface="Calibri"/>
                <a:ea typeface="Calibri"/>
              </a:rPr>
              <a:t>Fire, Robbery, Accident, Medical, Kidnapping, Other</a:t>
            </a:r>
            <a:endParaRPr b="0" lang="en-US" sz="900" spc="-1" strike="noStrike">
              <a:latin typeface="Arial"/>
            </a:endParaRPr>
          </a:p>
        </p:txBody>
      </p:sp>
      <p:sp>
        <p:nvSpPr>
          <p:cNvPr id="314" name="CustomShape 24"/>
          <p:cNvSpPr/>
          <p:nvPr/>
        </p:nvSpPr>
        <p:spPr>
          <a:xfrm>
            <a:off x="7810560" y="3695760"/>
            <a:ext cx="2571480" cy="228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130" spc="-1" strike="noStrike">
                <a:solidFill>
                  <a:srgbClr val="f8fafc"/>
                </a:solidFill>
                <a:latin typeface="Calibri"/>
                <a:ea typeface="Calibri"/>
              </a:rPr>
              <a:t>Chooses the emergency type and preloads context.</a:t>
            </a:r>
            <a:endParaRPr b="0" lang="en-US" sz="1130" spc="-1" strike="noStrike">
              <a:latin typeface="Arial"/>
            </a:endParaRPr>
          </a:p>
        </p:txBody>
      </p:sp>
      <p:sp>
        <p:nvSpPr>
          <p:cNvPr id="315" name="CustomShape 25"/>
          <p:cNvSpPr/>
          <p:nvPr/>
        </p:nvSpPr>
        <p:spPr>
          <a:xfrm>
            <a:off x="4400640" y="4057560"/>
            <a:ext cx="3238200" cy="323640"/>
          </a:xfrm>
          <a:prstGeom prst="roundRect">
            <a:avLst>
              <a:gd name="adj" fmla="val 50000"/>
            </a:avLst>
          </a:prstGeom>
          <a:solidFill>
            <a:srgbClr val="00d2d3">
              <a:alpha val="14000"/>
            </a:srgbClr>
          </a:solidFill>
          <a:ln w="9360">
            <a:solidFill>
              <a:srgbClr val="00d2d3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00" spc="-1" strike="noStrike">
                <a:solidFill>
                  <a:srgbClr val="00d2d3"/>
                </a:solidFill>
                <a:latin typeface="Calibri"/>
                <a:ea typeface="Calibri"/>
              </a:rPr>
              <a:t>Live Photo, Voice Note, Live Video</a:t>
            </a:r>
            <a:endParaRPr b="0" lang="en-US" sz="900" spc="-1" strike="noStrike">
              <a:latin typeface="Arial"/>
            </a:endParaRPr>
          </a:p>
        </p:txBody>
      </p:sp>
      <p:sp>
        <p:nvSpPr>
          <p:cNvPr id="316" name="CustomShape 26"/>
          <p:cNvSpPr/>
          <p:nvPr/>
        </p:nvSpPr>
        <p:spPr>
          <a:xfrm>
            <a:off x="7810560" y="4095720"/>
            <a:ext cx="2571480" cy="228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130" spc="-1" strike="noStrike">
                <a:solidFill>
                  <a:srgbClr val="f8fafc"/>
                </a:solidFill>
                <a:latin typeface="Calibri"/>
                <a:ea typeface="Calibri"/>
              </a:rPr>
              <a:t>Adds evidence when it is safe to do so.</a:t>
            </a:r>
            <a:endParaRPr b="0" lang="en-US" sz="1130" spc="-1" strike="noStrike">
              <a:latin typeface="Arial"/>
            </a:endParaRPr>
          </a:p>
        </p:txBody>
      </p:sp>
      <p:sp>
        <p:nvSpPr>
          <p:cNvPr id="317" name="CustomShape 27"/>
          <p:cNvSpPr/>
          <p:nvPr/>
        </p:nvSpPr>
        <p:spPr>
          <a:xfrm>
            <a:off x="4400640" y="4457880"/>
            <a:ext cx="1714320" cy="323640"/>
          </a:xfrm>
          <a:prstGeom prst="roundRect">
            <a:avLst>
              <a:gd name="adj" fmla="val 50000"/>
            </a:avLst>
          </a:prstGeom>
          <a:solidFill>
            <a:srgbClr val="8b5cf6">
              <a:alpha val="14000"/>
            </a:srgbClr>
          </a:solidFill>
          <a:ln w="9360">
            <a:solidFill>
              <a:srgbClr val="8b5cf6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00" spc="-1" strike="noStrike">
                <a:solidFill>
                  <a:srgbClr val="8b5cf6"/>
                </a:solidFill>
                <a:latin typeface="Calibri"/>
                <a:ea typeface="Calibri"/>
              </a:rPr>
              <a:t>Stealth</a:t>
            </a:r>
            <a:endParaRPr b="0" lang="en-US" sz="900" spc="-1" strike="noStrike">
              <a:latin typeface="Arial"/>
            </a:endParaRPr>
          </a:p>
        </p:txBody>
      </p:sp>
      <p:sp>
        <p:nvSpPr>
          <p:cNvPr id="318" name="CustomShape 28"/>
          <p:cNvSpPr/>
          <p:nvPr/>
        </p:nvSpPr>
        <p:spPr>
          <a:xfrm>
            <a:off x="7810560" y="4495680"/>
            <a:ext cx="2571480" cy="228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130" spc="-1" strike="noStrike">
                <a:solidFill>
                  <a:srgbClr val="f8fafc"/>
                </a:solidFill>
                <a:latin typeface="Calibri"/>
                <a:ea typeface="Calibri"/>
              </a:rPr>
              <a:t>Hides the app behind a decoy and can trigger silent panic.</a:t>
            </a:r>
            <a:endParaRPr b="0" lang="en-US" sz="1130" spc="-1" strike="noStrike">
              <a:latin typeface="Arial"/>
            </a:endParaRPr>
          </a:p>
        </p:txBody>
      </p:sp>
      <p:sp>
        <p:nvSpPr>
          <p:cNvPr id="319" name="CustomShape 29"/>
          <p:cNvSpPr/>
          <p:nvPr/>
        </p:nvSpPr>
        <p:spPr>
          <a:xfrm>
            <a:off x="4400640" y="4857840"/>
            <a:ext cx="1714320" cy="323640"/>
          </a:xfrm>
          <a:prstGeom prst="roundRect">
            <a:avLst>
              <a:gd name="adj" fmla="val 50000"/>
            </a:avLst>
          </a:prstGeom>
          <a:solidFill>
            <a:srgbClr val="00d2d3">
              <a:alpha val="14000"/>
            </a:srgbClr>
          </a:solidFill>
          <a:ln w="9360">
            <a:solidFill>
              <a:srgbClr val="00d2d3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00" spc="-1" strike="noStrike">
                <a:solidFill>
                  <a:srgbClr val="00d2d3"/>
                </a:solidFill>
                <a:latin typeface="Calibri"/>
                <a:ea typeface="Calibri"/>
              </a:rPr>
              <a:t>Case Monitor</a:t>
            </a:r>
            <a:endParaRPr b="0" lang="en-US" sz="900" spc="-1" strike="noStrike">
              <a:latin typeface="Arial"/>
            </a:endParaRPr>
          </a:p>
        </p:txBody>
      </p:sp>
      <p:sp>
        <p:nvSpPr>
          <p:cNvPr id="320" name="CustomShape 30"/>
          <p:cNvSpPr/>
          <p:nvPr/>
        </p:nvSpPr>
        <p:spPr>
          <a:xfrm>
            <a:off x="7810560" y="4896000"/>
            <a:ext cx="2571480" cy="228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130" spc="-1" strike="noStrike">
                <a:solidFill>
                  <a:srgbClr val="f8fafc"/>
                </a:solidFill>
                <a:latin typeface="Calibri"/>
                <a:ea typeface="Calibri"/>
              </a:rPr>
              <a:t>Shows status, evidence requests, and disclosure history.</a:t>
            </a:r>
            <a:endParaRPr b="0" lang="en-US" sz="1130" spc="-1" strike="noStrike">
              <a:latin typeface="Arial"/>
            </a:endParaRPr>
          </a:p>
        </p:txBody>
      </p:sp>
      <p:sp>
        <p:nvSpPr>
          <p:cNvPr id="321" name="CustomShape 31"/>
          <p:cNvSpPr/>
          <p:nvPr/>
        </p:nvSpPr>
        <p:spPr>
          <a:xfrm>
            <a:off x="533520" y="6286680"/>
            <a:ext cx="1714320" cy="228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900" spc="-1" strike="noStrike">
                <a:solidFill>
                  <a:srgbClr val="6f8298"/>
                </a:solidFill>
                <a:latin typeface="Calibri"/>
                <a:ea typeface="Calibri"/>
              </a:rPr>
              <a:t>Guardian AI V3</a:t>
            </a:r>
            <a:endParaRPr b="0" lang="en-US" sz="900" spc="-1" strike="noStrike">
              <a:latin typeface="Arial"/>
            </a:endParaRPr>
          </a:p>
        </p:txBody>
      </p:sp>
      <p:sp>
        <p:nvSpPr>
          <p:cNvPr id="322" name="CustomShape 32"/>
          <p:cNvSpPr/>
          <p:nvPr/>
        </p:nvSpPr>
        <p:spPr>
          <a:xfrm>
            <a:off x="11201400" y="6286680"/>
            <a:ext cx="456840" cy="228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r">
              <a:lnSpc>
                <a:spcPct val="100000"/>
              </a:lnSpc>
            </a:pPr>
            <a:r>
              <a:rPr b="0" lang="en-US" sz="900" spc="-1" strike="noStrike">
                <a:solidFill>
                  <a:srgbClr val="6f8298"/>
                </a:solidFill>
                <a:latin typeface="Calibri"/>
                <a:ea typeface="Calibri"/>
              </a:rPr>
              <a:t>05</a:t>
            </a:r>
            <a:endParaRPr b="0" lang="en-US" sz="9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30a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CustomShape 1"/>
          <p:cNvSpPr/>
          <p:nvPr/>
        </p:nvSpPr>
        <p:spPr>
          <a:xfrm>
            <a:off x="8667720" y="-1428840"/>
            <a:ext cx="4952520" cy="4952520"/>
          </a:xfrm>
          <a:prstGeom prst="ellipse">
            <a:avLst/>
          </a:prstGeom>
          <a:solidFill>
            <a:srgbClr val="073a52">
              <a:alpha val="34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24" name="CustomShape 2"/>
          <p:cNvSpPr/>
          <p:nvPr/>
        </p:nvSpPr>
        <p:spPr>
          <a:xfrm>
            <a:off x="-2095560" y="3619440"/>
            <a:ext cx="4952520" cy="4952520"/>
          </a:xfrm>
          <a:prstGeom prst="ellipse">
            <a:avLst/>
          </a:prstGeom>
          <a:solidFill>
            <a:srgbClr val="172554">
              <a:alpha val="40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25" name="CustomShape 3"/>
          <p:cNvSpPr/>
          <p:nvPr/>
        </p:nvSpPr>
        <p:spPr>
          <a:xfrm>
            <a:off x="0" y="0"/>
            <a:ext cx="12191760" cy="6857640"/>
          </a:xfrm>
          <a:prstGeom prst="roundRect">
            <a:avLst>
              <a:gd name="adj" fmla="val 1111"/>
            </a:avLst>
          </a:prstGeom>
          <a:solidFill>
            <a:srgbClr val="030a12">
              <a:alpha val="67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26" name="CustomShape 4"/>
          <p:cNvSpPr/>
          <p:nvPr/>
        </p:nvSpPr>
        <p:spPr>
          <a:xfrm>
            <a:off x="533520" y="399960"/>
            <a:ext cx="4381200" cy="26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980" spc="-1" strike="noStrike">
                <a:solidFill>
                  <a:srgbClr val="00d2d3"/>
                </a:solidFill>
                <a:latin typeface="Calibri"/>
                <a:ea typeface="Calibri"/>
              </a:rPr>
              <a:t>COMMAND CENTER</a:t>
            </a:r>
            <a:endParaRPr b="0" lang="en-US" sz="980" spc="-1" strike="noStrike">
              <a:latin typeface="Arial"/>
            </a:endParaRPr>
          </a:p>
        </p:txBody>
      </p:sp>
      <p:sp>
        <p:nvSpPr>
          <p:cNvPr id="327" name="CustomShape 5"/>
          <p:cNvSpPr/>
          <p:nvPr/>
        </p:nvSpPr>
        <p:spPr>
          <a:xfrm>
            <a:off x="533520" y="819000"/>
            <a:ext cx="7810200" cy="914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3450" spc="-1" strike="noStrike">
                <a:solidFill>
                  <a:srgbClr val="f8fafc"/>
                </a:solidFill>
                <a:latin typeface="Calibri"/>
                <a:ea typeface="Calibri"/>
              </a:rPr>
              <a:t>A live map turns scattered reports into dispatch decisions.</a:t>
            </a:r>
            <a:endParaRPr b="0" lang="en-US" sz="3450" spc="-1" strike="noStrike">
              <a:latin typeface="Arial"/>
            </a:endParaRPr>
          </a:p>
        </p:txBody>
      </p:sp>
      <p:sp>
        <p:nvSpPr>
          <p:cNvPr id="328" name="CustomShape 6"/>
          <p:cNvSpPr/>
          <p:nvPr/>
        </p:nvSpPr>
        <p:spPr>
          <a:xfrm>
            <a:off x="533520" y="2076480"/>
            <a:ext cx="1180800" cy="37800"/>
          </a:xfrm>
          <a:prstGeom prst="roundRect">
            <a:avLst>
              <a:gd name="adj" fmla="val 50000"/>
            </a:avLst>
          </a:prstGeom>
          <a:solidFill>
            <a:srgbClr val="00d2d3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29" name="CustomShape 7"/>
          <p:cNvSpPr/>
          <p:nvPr/>
        </p:nvSpPr>
        <p:spPr>
          <a:xfrm>
            <a:off x="666720" y="2266920"/>
            <a:ext cx="5333760" cy="3428640"/>
          </a:xfrm>
          <a:prstGeom prst="roundRect">
            <a:avLst>
              <a:gd name="adj" fmla="val 3333"/>
            </a:avLst>
          </a:prstGeom>
          <a:solidFill>
            <a:srgbClr val="0f2b3d">
              <a:alpha val="80000"/>
            </a:srgbClr>
          </a:solidFill>
          <a:ln w="9360">
            <a:solidFill>
              <a:srgbClr val="24445b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30" name="CustomShape 8"/>
          <p:cNvSpPr/>
          <p:nvPr/>
        </p:nvSpPr>
        <p:spPr>
          <a:xfrm>
            <a:off x="952560" y="2533680"/>
            <a:ext cx="9000" cy="2895120"/>
          </a:xfrm>
          <a:prstGeom prst="roundRect">
            <a:avLst>
              <a:gd name="adj" fmla="val 50000"/>
            </a:avLst>
          </a:prstGeom>
          <a:solidFill>
            <a:srgbClr val="1a3a5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31" name="CustomShape 9"/>
          <p:cNvSpPr/>
          <p:nvPr/>
        </p:nvSpPr>
        <p:spPr>
          <a:xfrm>
            <a:off x="1746360" y="2533680"/>
            <a:ext cx="9000" cy="2895120"/>
          </a:xfrm>
          <a:prstGeom prst="roundRect">
            <a:avLst>
              <a:gd name="adj" fmla="val 50000"/>
            </a:avLst>
          </a:prstGeom>
          <a:solidFill>
            <a:srgbClr val="1a3a5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32" name="CustomShape 10"/>
          <p:cNvSpPr/>
          <p:nvPr/>
        </p:nvSpPr>
        <p:spPr>
          <a:xfrm>
            <a:off x="2540160" y="2533680"/>
            <a:ext cx="9000" cy="2895120"/>
          </a:xfrm>
          <a:prstGeom prst="roundRect">
            <a:avLst>
              <a:gd name="adj" fmla="val 50000"/>
            </a:avLst>
          </a:prstGeom>
          <a:solidFill>
            <a:srgbClr val="1a3a5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33" name="CustomShape 11"/>
          <p:cNvSpPr/>
          <p:nvPr/>
        </p:nvSpPr>
        <p:spPr>
          <a:xfrm>
            <a:off x="3333600" y="2533680"/>
            <a:ext cx="9000" cy="2895120"/>
          </a:xfrm>
          <a:prstGeom prst="roundRect">
            <a:avLst>
              <a:gd name="adj" fmla="val 50000"/>
            </a:avLst>
          </a:prstGeom>
          <a:solidFill>
            <a:srgbClr val="1a3a5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34" name="CustomShape 12"/>
          <p:cNvSpPr/>
          <p:nvPr/>
        </p:nvSpPr>
        <p:spPr>
          <a:xfrm>
            <a:off x="4127400" y="2533680"/>
            <a:ext cx="9000" cy="2895120"/>
          </a:xfrm>
          <a:prstGeom prst="roundRect">
            <a:avLst>
              <a:gd name="adj" fmla="val 50000"/>
            </a:avLst>
          </a:prstGeom>
          <a:solidFill>
            <a:srgbClr val="1a3a5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35" name="CustomShape 13"/>
          <p:cNvSpPr/>
          <p:nvPr/>
        </p:nvSpPr>
        <p:spPr>
          <a:xfrm>
            <a:off x="4921200" y="2533680"/>
            <a:ext cx="9000" cy="2895120"/>
          </a:xfrm>
          <a:prstGeom prst="roundRect">
            <a:avLst>
              <a:gd name="adj" fmla="val 50000"/>
            </a:avLst>
          </a:prstGeom>
          <a:solidFill>
            <a:srgbClr val="1a3a5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36" name="CustomShape 14"/>
          <p:cNvSpPr/>
          <p:nvPr/>
        </p:nvSpPr>
        <p:spPr>
          <a:xfrm>
            <a:off x="5715000" y="2533680"/>
            <a:ext cx="9000" cy="2895120"/>
          </a:xfrm>
          <a:prstGeom prst="roundRect">
            <a:avLst>
              <a:gd name="adj" fmla="val 50000"/>
            </a:avLst>
          </a:prstGeom>
          <a:solidFill>
            <a:srgbClr val="1a3a5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37" name="CustomShape 15"/>
          <p:cNvSpPr/>
          <p:nvPr/>
        </p:nvSpPr>
        <p:spPr>
          <a:xfrm>
            <a:off x="952560" y="2610000"/>
            <a:ext cx="4762080" cy="9000"/>
          </a:xfrm>
          <a:prstGeom prst="roundRect">
            <a:avLst>
              <a:gd name="adj" fmla="val 50000"/>
            </a:avLst>
          </a:prstGeom>
          <a:solidFill>
            <a:srgbClr val="1a3a5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38" name="CustomShape 16"/>
          <p:cNvSpPr/>
          <p:nvPr/>
        </p:nvSpPr>
        <p:spPr>
          <a:xfrm>
            <a:off x="952560" y="3295800"/>
            <a:ext cx="4762080" cy="9000"/>
          </a:xfrm>
          <a:prstGeom prst="roundRect">
            <a:avLst>
              <a:gd name="adj" fmla="val 50000"/>
            </a:avLst>
          </a:prstGeom>
          <a:solidFill>
            <a:srgbClr val="1a3a5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39" name="CustomShape 17"/>
          <p:cNvSpPr/>
          <p:nvPr/>
        </p:nvSpPr>
        <p:spPr>
          <a:xfrm>
            <a:off x="952560" y="3981600"/>
            <a:ext cx="4762080" cy="9000"/>
          </a:xfrm>
          <a:prstGeom prst="roundRect">
            <a:avLst>
              <a:gd name="adj" fmla="val 50000"/>
            </a:avLst>
          </a:prstGeom>
          <a:solidFill>
            <a:srgbClr val="1a3a5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40" name="CustomShape 18"/>
          <p:cNvSpPr/>
          <p:nvPr/>
        </p:nvSpPr>
        <p:spPr>
          <a:xfrm>
            <a:off x="952560" y="4667400"/>
            <a:ext cx="4762080" cy="9000"/>
          </a:xfrm>
          <a:prstGeom prst="roundRect">
            <a:avLst>
              <a:gd name="adj" fmla="val 50000"/>
            </a:avLst>
          </a:prstGeom>
          <a:solidFill>
            <a:srgbClr val="1a3a5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41" name="CustomShape 19"/>
          <p:cNvSpPr/>
          <p:nvPr/>
        </p:nvSpPr>
        <p:spPr>
          <a:xfrm>
            <a:off x="952560" y="5353200"/>
            <a:ext cx="4762080" cy="9000"/>
          </a:xfrm>
          <a:prstGeom prst="roundRect">
            <a:avLst>
              <a:gd name="adj" fmla="val 50000"/>
            </a:avLst>
          </a:prstGeom>
          <a:solidFill>
            <a:srgbClr val="1a3a5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42" name="CustomShape 20"/>
          <p:cNvSpPr/>
          <p:nvPr/>
        </p:nvSpPr>
        <p:spPr>
          <a:xfrm>
            <a:off x="1581120" y="4267080"/>
            <a:ext cx="1428480" cy="28080"/>
          </a:xfrm>
          <a:prstGeom prst="roundRect">
            <a:avLst>
              <a:gd name="adj" fmla="val 50000"/>
            </a:avLst>
          </a:prstGeom>
          <a:solidFill>
            <a:srgbClr val="f53b57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43" name="CustomShape 21"/>
          <p:cNvSpPr/>
          <p:nvPr/>
        </p:nvSpPr>
        <p:spPr>
          <a:xfrm>
            <a:off x="3009960" y="3619440"/>
            <a:ext cx="1599840" cy="28080"/>
          </a:xfrm>
          <a:prstGeom prst="roundRect">
            <a:avLst>
              <a:gd name="adj" fmla="val 50000"/>
            </a:avLst>
          </a:prstGeom>
          <a:solidFill>
            <a:srgbClr val="00d2d3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44" name="CustomShape 22"/>
          <p:cNvSpPr/>
          <p:nvPr/>
        </p:nvSpPr>
        <p:spPr>
          <a:xfrm>
            <a:off x="1428840" y="4124160"/>
            <a:ext cx="285480" cy="285480"/>
          </a:xfrm>
          <a:prstGeom prst="ellipse">
            <a:avLst/>
          </a:prstGeom>
          <a:solidFill>
            <a:srgbClr val="f53b57">
              <a:alpha val="27000"/>
            </a:srgbClr>
          </a:solidFill>
          <a:ln w="9360">
            <a:solidFill>
              <a:srgbClr val="f53b57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45" name="CustomShape 23"/>
          <p:cNvSpPr/>
          <p:nvPr/>
        </p:nvSpPr>
        <p:spPr>
          <a:xfrm>
            <a:off x="1762200" y="4191120"/>
            <a:ext cx="856800" cy="209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900" spc="-1" strike="noStrike">
                <a:solidFill>
                  <a:srgbClr val="f53b57"/>
                </a:solidFill>
                <a:latin typeface="Calibri"/>
                <a:ea typeface="Calibri"/>
              </a:rPr>
              <a:t>Panic</a:t>
            </a:r>
            <a:endParaRPr b="0" lang="en-US" sz="900" spc="-1" strike="noStrike">
              <a:latin typeface="Arial"/>
            </a:endParaRPr>
          </a:p>
        </p:txBody>
      </p:sp>
      <p:sp>
        <p:nvSpPr>
          <p:cNvPr id="346" name="CustomShape 24"/>
          <p:cNvSpPr/>
          <p:nvPr/>
        </p:nvSpPr>
        <p:spPr>
          <a:xfrm>
            <a:off x="2857680" y="3457440"/>
            <a:ext cx="285480" cy="285480"/>
          </a:xfrm>
          <a:prstGeom prst="ellipse">
            <a:avLst/>
          </a:prstGeom>
          <a:solidFill>
            <a:srgbClr val="00d2d3">
              <a:alpha val="27000"/>
            </a:srgbClr>
          </a:solidFill>
          <a:ln w="9360">
            <a:solidFill>
              <a:srgbClr val="00d2d3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47" name="CustomShape 25"/>
          <p:cNvSpPr/>
          <p:nvPr/>
        </p:nvSpPr>
        <p:spPr>
          <a:xfrm>
            <a:off x="3191040" y="3524400"/>
            <a:ext cx="856800" cy="209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900" spc="-1" strike="noStrike">
                <a:solidFill>
                  <a:srgbClr val="00d2d3"/>
                </a:solidFill>
                <a:latin typeface="Calibri"/>
                <a:ea typeface="Calibri"/>
              </a:rPr>
              <a:t>HQ</a:t>
            </a:r>
            <a:endParaRPr b="0" lang="en-US" sz="900" spc="-1" strike="noStrike">
              <a:latin typeface="Arial"/>
            </a:endParaRPr>
          </a:p>
        </p:txBody>
      </p:sp>
      <p:sp>
        <p:nvSpPr>
          <p:cNvPr id="348" name="CustomShape 26"/>
          <p:cNvSpPr/>
          <p:nvPr/>
        </p:nvSpPr>
        <p:spPr>
          <a:xfrm>
            <a:off x="4429080" y="4552920"/>
            <a:ext cx="285480" cy="285480"/>
          </a:xfrm>
          <a:prstGeom prst="ellipse">
            <a:avLst/>
          </a:prstGeom>
          <a:solidFill>
            <a:srgbClr val="10ac84">
              <a:alpha val="27000"/>
            </a:srgbClr>
          </a:solidFill>
          <a:ln w="9360">
            <a:solidFill>
              <a:srgbClr val="10ac84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49" name="CustomShape 27"/>
          <p:cNvSpPr/>
          <p:nvPr/>
        </p:nvSpPr>
        <p:spPr>
          <a:xfrm>
            <a:off x="4762440" y="4619520"/>
            <a:ext cx="856800" cy="209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900" spc="-1" strike="noStrike">
                <a:solidFill>
                  <a:srgbClr val="10ac84"/>
                </a:solidFill>
                <a:latin typeface="Calibri"/>
                <a:ea typeface="Calibri"/>
              </a:rPr>
              <a:t>Unit</a:t>
            </a:r>
            <a:endParaRPr b="0" lang="en-US" sz="900" spc="-1" strike="noStrike">
              <a:latin typeface="Arial"/>
            </a:endParaRPr>
          </a:p>
        </p:txBody>
      </p:sp>
      <p:sp>
        <p:nvSpPr>
          <p:cNvPr id="350" name="CustomShape 28"/>
          <p:cNvSpPr/>
          <p:nvPr/>
        </p:nvSpPr>
        <p:spPr>
          <a:xfrm>
            <a:off x="3743280" y="3000240"/>
            <a:ext cx="285480" cy="285480"/>
          </a:xfrm>
          <a:prstGeom prst="ellipse">
            <a:avLst/>
          </a:prstGeom>
          <a:solidFill>
            <a:srgbClr val="ffb142">
              <a:alpha val="27000"/>
            </a:srgbClr>
          </a:solidFill>
          <a:ln w="9360">
            <a:solidFill>
              <a:srgbClr val="ffb142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51" name="CustomShape 29"/>
          <p:cNvSpPr/>
          <p:nvPr/>
        </p:nvSpPr>
        <p:spPr>
          <a:xfrm>
            <a:off x="4076640" y="3067200"/>
            <a:ext cx="856800" cy="209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900" spc="-1" strike="noStrike">
                <a:solidFill>
                  <a:srgbClr val="ffb142"/>
                </a:solidFill>
                <a:latin typeface="Calibri"/>
                <a:ea typeface="Calibri"/>
              </a:rPr>
              <a:t>FRSC</a:t>
            </a:r>
            <a:endParaRPr b="0" lang="en-US" sz="900" spc="-1" strike="noStrike">
              <a:latin typeface="Arial"/>
            </a:endParaRPr>
          </a:p>
        </p:txBody>
      </p:sp>
      <p:sp>
        <p:nvSpPr>
          <p:cNvPr id="352" name="CustomShape 30"/>
          <p:cNvSpPr/>
          <p:nvPr/>
        </p:nvSpPr>
        <p:spPr>
          <a:xfrm>
            <a:off x="6667560" y="2266920"/>
            <a:ext cx="4590720" cy="3428640"/>
          </a:xfrm>
          <a:prstGeom prst="roundRect">
            <a:avLst>
              <a:gd name="adj" fmla="val 3333"/>
            </a:avLst>
          </a:prstGeom>
          <a:solidFill>
            <a:srgbClr val="0f2b3d">
              <a:alpha val="80000"/>
            </a:srgbClr>
          </a:solidFill>
          <a:ln w="9360">
            <a:solidFill>
              <a:srgbClr val="f53b57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53" name="CustomShape 31"/>
          <p:cNvSpPr/>
          <p:nvPr/>
        </p:nvSpPr>
        <p:spPr>
          <a:xfrm>
            <a:off x="6991200" y="2571840"/>
            <a:ext cx="2857320" cy="323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2250" spc="-1" strike="noStrike">
                <a:solidFill>
                  <a:srgbClr val="f53b57"/>
                </a:solidFill>
                <a:latin typeface="Calibri"/>
                <a:ea typeface="Calibri"/>
              </a:rPr>
              <a:t>Decision controls</a:t>
            </a:r>
            <a:endParaRPr b="0" lang="en-US" sz="2250" spc="-1" strike="noStrike">
              <a:latin typeface="Arial"/>
            </a:endParaRPr>
          </a:p>
        </p:txBody>
      </p:sp>
      <p:sp>
        <p:nvSpPr>
          <p:cNvPr id="354" name="CustomShape 32"/>
          <p:cNvSpPr/>
          <p:nvPr/>
        </p:nvSpPr>
        <p:spPr>
          <a:xfrm>
            <a:off x="6991200" y="3048120"/>
            <a:ext cx="3714480" cy="456840"/>
          </a:xfrm>
          <a:prstGeom prst="roundRect">
            <a:avLst>
              <a:gd name="adj" fmla="val 12500"/>
            </a:avLst>
          </a:prstGeom>
          <a:solidFill>
            <a:srgbClr val="f53b57">
              <a:alpha val="13000"/>
            </a:srgbClr>
          </a:solidFill>
          <a:ln w="9360">
            <a:solidFill>
              <a:srgbClr val="f53b57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00" spc="-1" strike="noStrike">
                <a:solidFill>
                  <a:srgbClr val="f53b57"/>
                </a:solidFill>
                <a:latin typeface="Calibri"/>
                <a:ea typeface="Calibri"/>
              </a:rPr>
              <a:t>Track Location</a:t>
            </a:r>
            <a:endParaRPr b="0" lang="en-US" sz="9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900" spc="-1" strike="noStrike">
                <a:solidFill>
                  <a:srgbClr val="f53b57"/>
                </a:solidFill>
                <a:latin typeface="Calibri"/>
                <a:ea typeface="Calibri"/>
              </a:rPr>
              <a:t>Focus a critical alert on the map.</a:t>
            </a:r>
            <a:endParaRPr b="0" lang="en-US" sz="900" spc="-1" strike="noStrike">
              <a:latin typeface="Arial"/>
            </a:endParaRPr>
          </a:p>
        </p:txBody>
      </p:sp>
      <p:sp>
        <p:nvSpPr>
          <p:cNvPr id="355" name="CustomShape 33"/>
          <p:cNvSpPr/>
          <p:nvPr/>
        </p:nvSpPr>
        <p:spPr>
          <a:xfrm>
            <a:off x="6991200" y="3562200"/>
            <a:ext cx="3714480" cy="456840"/>
          </a:xfrm>
          <a:prstGeom prst="roundRect">
            <a:avLst>
              <a:gd name="adj" fmla="val 12500"/>
            </a:avLst>
          </a:prstGeom>
          <a:solidFill>
            <a:srgbClr val="f53b57">
              <a:alpha val="13000"/>
            </a:srgbClr>
          </a:solidFill>
          <a:ln w="9360">
            <a:solidFill>
              <a:srgbClr val="f53b57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00" spc="-1" strike="noStrike">
                <a:solidFill>
                  <a:srgbClr val="f53b57"/>
                </a:solidFill>
                <a:latin typeface="Calibri"/>
                <a:ea typeface="Calibri"/>
              </a:rPr>
              <a:t>Dispatch Responder</a:t>
            </a:r>
            <a:endParaRPr b="0" lang="en-US" sz="9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900" spc="-1" strike="noStrike">
                <a:solidFill>
                  <a:srgbClr val="f53b57"/>
                </a:solidFill>
                <a:latin typeface="Calibri"/>
                <a:ea typeface="Calibri"/>
              </a:rPr>
              <a:t>Assign an idle patrol team.</a:t>
            </a:r>
            <a:endParaRPr b="0" lang="en-US" sz="900" spc="-1" strike="noStrike">
              <a:latin typeface="Arial"/>
            </a:endParaRPr>
          </a:p>
        </p:txBody>
      </p:sp>
      <p:sp>
        <p:nvSpPr>
          <p:cNvPr id="356" name="CustomShape 34"/>
          <p:cNvSpPr/>
          <p:nvPr/>
        </p:nvSpPr>
        <p:spPr>
          <a:xfrm>
            <a:off x="6991200" y="4076640"/>
            <a:ext cx="3714480" cy="456840"/>
          </a:xfrm>
          <a:prstGeom prst="roundRect">
            <a:avLst>
              <a:gd name="adj" fmla="val 12500"/>
            </a:avLst>
          </a:prstGeom>
          <a:solidFill>
            <a:srgbClr val="f53b57">
              <a:alpha val="13000"/>
            </a:srgbClr>
          </a:solidFill>
          <a:ln w="9360">
            <a:solidFill>
              <a:srgbClr val="f53b57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00" spc="-1" strike="noStrike">
                <a:solidFill>
                  <a:srgbClr val="f53b57"/>
                </a:solidFill>
                <a:latin typeface="Calibri"/>
                <a:ea typeface="Calibri"/>
              </a:rPr>
              <a:t>Route Emergency</a:t>
            </a:r>
            <a:endParaRPr b="0" lang="en-US" sz="9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900" spc="-1" strike="noStrike">
                <a:solidFill>
                  <a:srgbClr val="f53b57"/>
                </a:solidFill>
                <a:latin typeface="Calibri"/>
                <a:ea typeface="Calibri"/>
              </a:rPr>
              <a:t>Transfer to police, fire, FRSC, or health.</a:t>
            </a:r>
            <a:endParaRPr b="0" lang="en-US" sz="900" spc="-1" strike="noStrike">
              <a:latin typeface="Arial"/>
            </a:endParaRPr>
          </a:p>
        </p:txBody>
      </p:sp>
      <p:sp>
        <p:nvSpPr>
          <p:cNvPr id="357" name="CustomShape 35"/>
          <p:cNvSpPr/>
          <p:nvPr/>
        </p:nvSpPr>
        <p:spPr>
          <a:xfrm>
            <a:off x="6991200" y="4591080"/>
            <a:ext cx="3714480" cy="456840"/>
          </a:xfrm>
          <a:prstGeom prst="roundRect">
            <a:avLst>
              <a:gd name="adj" fmla="val 12500"/>
            </a:avLst>
          </a:prstGeom>
          <a:solidFill>
            <a:srgbClr val="f53b57">
              <a:alpha val="13000"/>
            </a:srgbClr>
          </a:solidFill>
          <a:ln w="9360">
            <a:solidFill>
              <a:srgbClr val="f53b57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00" spc="-1" strike="noStrike">
                <a:solidFill>
                  <a:srgbClr val="f53b57"/>
                </a:solidFill>
                <a:latin typeface="Calibri"/>
                <a:ea typeface="Calibri"/>
              </a:rPr>
              <a:t>Send Request</a:t>
            </a:r>
            <a:endParaRPr b="0" lang="en-US" sz="9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900" spc="-1" strike="noStrike">
                <a:solidFill>
                  <a:srgbClr val="f53b57"/>
                </a:solidFill>
                <a:latin typeface="Calibri"/>
                <a:ea typeface="Calibri"/>
              </a:rPr>
              <a:t>Ask the citizen for more evidence.</a:t>
            </a:r>
            <a:endParaRPr b="0" lang="en-US" sz="900" spc="-1" strike="noStrike">
              <a:latin typeface="Arial"/>
            </a:endParaRPr>
          </a:p>
        </p:txBody>
      </p:sp>
      <p:sp>
        <p:nvSpPr>
          <p:cNvPr id="358" name="CustomShape 36"/>
          <p:cNvSpPr/>
          <p:nvPr/>
        </p:nvSpPr>
        <p:spPr>
          <a:xfrm>
            <a:off x="6991200" y="5105520"/>
            <a:ext cx="3714480" cy="456840"/>
          </a:xfrm>
          <a:prstGeom prst="roundRect">
            <a:avLst>
              <a:gd name="adj" fmla="val 12500"/>
            </a:avLst>
          </a:prstGeom>
          <a:solidFill>
            <a:srgbClr val="f53b57">
              <a:alpha val="13000"/>
            </a:srgbClr>
          </a:solidFill>
          <a:ln w="9360">
            <a:solidFill>
              <a:srgbClr val="f53b57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00" spc="-1" strike="noStrike">
                <a:solidFill>
                  <a:srgbClr val="f53b57"/>
                </a:solidFill>
                <a:latin typeface="Calibri"/>
                <a:ea typeface="Calibri"/>
              </a:rPr>
              <a:t>Search and Locate</a:t>
            </a:r>
            <a:endParaRPr b="0" lang="en-US" sz="9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900" spc="-1" strike="noStrike">
                <a:solidFill>
                  <a:srgbClr val="f53b57"/>
                </a:solidFill>
                <a:latin typeface="Calibri"/>
                <a:ea typeface="Calibri"/>
              </a:rPr>
              <a:t>Center on a command station or GPS position.</a:t>
            </a:r>
            <a:endParaRPr b="0" lang="en-US" sz="900" spc="-1" strike="noStrike">
              <a:latin typeface="Arial"/>
            </a:endParaRPr>
          </a:p>
        </p:txBody>
      </p:sp>
      <p:sp>
        <p:nvSpPr>
          <p:cNvPr id="359" name="CustomShape 37"/>
          <p:cNvSpPr/>
          <p:nvPr/>
        </p:nvSpPr>
        <p:spPr>
          <a:xfrm>
            <a:off x="533520" y="6286680"/>
            <a:ext cx="1714320" cy="228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900" spc="-1" strike="noStrike">
                <a:solidFill>
                  <a:srgbClr val="6f8298"/>
                </a:solidFill>
                <a:latin typeface="Calibri"/>
                <a:ea typeface="Calibri"/>
              </a:rPr>
              <a:t>Guardian AI V3</a:t>
            </a:r>
            <a:endParaRPr b="0" lang="en-US" sz="900" spc="-1" strike="noStrike">
              <a:latin typeface="Arial"/>
            </a:endParaRPr>
          </a:p>
        </p:txBody>
      </p:sp>
      <p:sp>
        <p:nvSpPr>
          <p:cNvPr id="360" name="CustomShape 38"/>
          <p:cNvSpPr/>
          <p:nvPr/>
        </p:nvSpPr>
        <p:spPr>
          <a:xfrm>
            <a:off x="11201400" y="6286680"/>
            <a:ext cx="456840" cy="228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r">
              <a:lnSpc>
                <a:spcPct val="100000"/>
              </a:lnSpc>
            </a:pPr>
            <a:r>
              <a:rPr b="0" lang="en-US" sz="900" spc="-1" strike="noStrike">
                <a:solidFill>
                  <a:srgbClr val="6f8298"/>
                </a:solidFill>
                <a:latin typeface="Calibri"/>
                <a:ea typeface="Calibri"/>
              </a:rPr>
              <a:t>06</a:t>
            </a:r>
            <a:endParaRPr b="0" lang="en-US" sz="9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30a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CustomShape 1"/>
          <p:cNvSpPr/>
          <p:nvPr/>
        </p:nvSpPr>
        <p:spPr>
          <a:xfrm>
            <a:off x="8667720" y="-1428840"/>
            <a:ext cx="4952520" cy="4952520"/>
          </a:xfrm>
          <a:prstGeom prst="ellipse">
            <a:avLst/>
          </a:prstGeom>
          <a:solidFill>
            <a:srgbClr val="073a52">
              <a:alpha val="34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62" name="CustomShape 2"/>
          <p:cNvSpPr/>
          <p:nvPr/>
        </p:nvSpPr>
        <p:spPr>
          <a:xfrm>
            <a:off x="-2095560" y="3619440"/>
            <a:ext cx="4952520" cy="4952520"/>
          </a:xfrm>
          <a:prstGeom prst="ellipse">
            <a:avLst/>
          </a:prstGeom>
          <a:solidFill>
            <a:srgbClr val="172554">
              <a:alpha val="40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63" name="CustomShape 3"/>
          <p:cNvSpPr/>
          <p:nvPr/>
        </p:nvSpPr>
        <p:spPr>
          <a:xfrm>
            <a:off x="0" y="0"/>
            <a:ext cx="12191760" cy="6857640"/>
          </a:xfrm>
          <a:prstGeom prst="roundRect">
            <a:avLst>
              <a:gd name="adj" fmla="val 1111"/>
            </a:avLst>
          </a:prstGeom>
          <a:solidFill>
            <a:srgbClr val="030a12">
              <a:alpha val="67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64" name="CustomShape 4"/>
          <p:cNvSpPr/>
          <p:nvPr/>
        </p:nvSpPr>
        <p:spPr>
          <a:xfrm>
            <a:off x="533520" y="399960"/>
            <a:ext cx="4381200" cy="26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980" spc="-1" strike="noStrike">
                <a:solidFill>
                  <a:srgbClr val="00d2d3"/>
                </a:solidFill>
                <a:latin typeface="Calibri"/>
                <a:ea typeface="Calibri"/>
              </a:rPr>
              <a:t>PRIVACY VAULT</a:t>
            </a:r>
            <a:endParaRPr b="0" lang="en-US" sz="980" spc="-1" strike="noStrike">
              <a:latin typeface="Arial"/>
            </a:endParaRPr>
          </a:p>
        </p:txBody>
      </p:sp>
      <p:sp>
        <p:nvSpPr>
          <p:cNvPr id="365" name="CustomShape 5"/>
          <p:cNvSpPr/>
          <p:nvPr/>
        </p:nvSpPr>
        <p:spPr>
          <a:xfrm>
            <a:off x="533520" y="819000"/>
            <a:ext cx="7810200" cy="914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3450" spc="-1" strike="noStrike">
                <a:solidFill>
                  <a:srgbClr val="f8fafc"/>
                </a:solidFill>
                <a:latin typeface="Calibri"/>
                <a:ea typeface="Calibri"/>
              </a:rPr>
              <a:t>The platform separates emergency action from identity disclosure.</a:t>
            </a:r>
            <a:endParaRPr b="0" lang="en-US" sz="3450" spc="-1" strike="noStrike">
              <a:latin typeface="Arial"/>
            </a:endParaRPr>
          </a:p>
        </p:txBody>
      </p:sp>
      <p:sp>
        <p:nvSpPr>
          <p:cNvPr id="366" name="CustomShape 6"/>
          <p:cNvSpPr/>
          <p:nvPr/>
        </p:nvSpPr>
        <p:spPr>
          <a:xfrm>
            <a:off x="552600" y="1771560"/>
            <a:ext cx="8096040" cy="437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350" spc="-1" strike="noStrike">
                <a:solidFill>
                  <a:srgbClr val="b7c7d9"/>
                </a:solidFill>
                <a:latin typeface="Calibri"/>
                <a:ea typeface="Calibri"/>
              </a:rPr>
              <a:t>This is the trust layer a public sector deployment needs.</a:t>
            </a:r>
            <a:endParaRPr b="0" lang="en-US" sz="1350" spc="-1" strike="noStrike">
              <a:latin typeface="Arial"/>
            </a:endParaRPr>
          </a:p>
        </p:txBody>
      </p:sp>
      <p:sp>
        <p:nvSpPr>
          <p:cNvPr id="367" name="CustomShape 7"/>
          <p:cNvSpPr/>
          <p:nvPr/>
        </p:nvSpPr>
        <p:spPr>
          <a:xfrm>
            <a:off x="533520" y="2343240"/>
            <a:ext cx="1180800" cy="37800"/>
          </a:xfrm>
          <a:prstGeom prst="roundRect">
            <a:avLst>
              <a:gd name="adj" fmla="val 50000"/>
            </a:avLst>
          </a:prstGeom>
          <a:solidFill>
            <a:srgbClr val="00d2d3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68" name="CustomShape 8"/>
          <p:cNvSpPr/>
          <p:nvPr/>
        </p:nvSpPr>
        <p:spPr>
          <a:xfrm>
            <a:off x="857160" y="2914560"/>
            <a:ext cx="4381200" cy="1999800"/>
          </a:xfrm>
          <a:prstGeom prst="roundRect">
            <a:avLst>
              <a:gd name="adj" fmla="val 5714"/>
            </a:avLst>
          </a:prstGeom>
          <a:solidFill>
            <a:srgbClr val="0f2b3d">
              <a:alpha val="80000"/>
            </a:srgbClr>
          </a:solidFill>
          <a:ln w="9360">
            <a:solidFill>
              <a:srgbClr val="00d2d3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69" name="CustomShape 9"/>
          <p:cNvSpPr/>
          <p:nvPr/>
        </p:nvSpPr>
        <p:spPr>
          <a:xfrm>
            <a:off x="6953400" y="2914560"/>
            <a:ext cx="4381200" cy="1999800"/>
          </a:xfrm>
          <a:prstGeom prst="roundRect">
            <a:avLst>
              <a:gd name="adj" fmla="val 5714"/>
            </a:avLst>
          </a:prstGeom>
          <a:solidFill>
            <a:srgbClr val="0f2b3d">
              <a:alpha val="80000"/>
            </a:srgbClr>
          </a:solidFill>
          <a:ln w="9360">
            <a:solidFill>
              <a:srgbClr val="8b5cf6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70" name="CustomShape 10"/>
          <p:cNvSpPr/>
          <p:nvPr/>
        </p:nvSpPr>
        <p:spPr>
          <a:xfrm>
            <a:off x="1200240" y="3219480"/>
            <a:ext cx="2476080" cy="342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2250" spc="-1" strike="noStrike">
                <a:solidFill>
                  <a:srgbClr val="00d2d3"/>
                </a:solidFill>
                <a:latin typeface="Calibri"/>
                <a:ea typeface="Calibri"/>
              </a:rPr>
              <a:t>Incident data</a:t>
            </a:r>
            <a:endParaRPr b="0" lang="en-US" sz="2250" spc="-1" strike="noStrike">
              <a:latin typeface="Arial"/>
            </a:endParaRPr>
          </a:p>
        </p:txBody>
      </p:sp>
      <p:sp>
        <p:nvSpPr>
          <p:cNvPr id="371" name="CustomShape 11"/>
          <p:cNvSpPr/>
          <p:nvPr/>
        </p:nvSpPr>
        <p:spPr>
          <a:xfrm>
            <a:off x="1200240" y="3772080"/>
            <a:ext cx="3333240" cy="666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650" spc="-1" strike="noStrike">
                <a:solidFill>
                  <a:srgbClr val="f8fafc"/>
                </a:solidFill>
                <a:latin typeface="Calibri"/>
                <a:ea typeface="Calibri"/>
              </a:rPr>
              <a:t>GPS, severity, incident type, responder assignment, evidence metadata.</a:t>
            </a:r>
            <a:endParaRPr b="0" lang="en-US" sz="1650" spc="-1" strike="noStrike">
              <a:latin typeface="Arial"/>
            </a:endParaRPr>
          </a:p>
        </p:txBody>
      </p:sp>
      <p:sp>
        <p:nvSpPr>
          <p:cNvPr id="372" name="CustomShape 12"/>
          <p:cNvSpPr/>
          <p:nvPr/>
        </p:nvSpPr>
        <p:spPr>
          <a:xfrm>
            <a:off x="7296120" y="3219480"/>
            <a:ext cx="2476080" cy="342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2250" spc="-1" strike="noStrike">
                <a:solidFill>
                  <a:srgbClr val="8b5cf6"/>
                </a:solidFill>
                <a:latin typeface="Calibri"/>
                <a:ea typeface="Calibri"/>
              </a:rPr>
              <a:t>Identity data</a:t>
            </a:r>
            <a:endParaRPr b="0" lang="en-US" sz="2250" spc="-1" strike="noStrike">
              <a:latin typeface="Arial"/>
            </a:endParaRPr>
          </a:p>
        </p:txBody>
      </p:sp>
      <p:sp>
        <p:nvSpPr>
          <p:cNvPr id="373" name="CustomShape 13"/>
          <p:cNvSpPr/>
          <p:nvPr/>
        </p:nvSpPr>
        <p:spPr>
          <a:xfrm>
            <a:off x="7296120" y="3772080"/>
            <a:ext cx="3333240" cy="666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650" spc="-1" strike="noStrike">
                <a:solidFill>
                  <a:srgbClr val="f8fafc"/>
                </a:solidFill>
                <a:latin typeface="Calibri"/>
                <a:ea typeface="Calibri"/>
              </a:rPr>
              <a:t>Name, phone, trusted contacts, citizen disclosure history.</a:t>
            </a:r>
            <a:endParaRPr b="0" lang="en-US" sz="1650" spc="-1" strike="noStrike">
              <a:latin typeface="Arial"/>
            </a:endParaRPr>
          </a:p>
        </p:txBody>
      </p:sp>
      <p:sp>
        <p:nvSpPr>
          <p:cNvPr id="374" name="CustomShape 14"/>
          <p:cNvSpPr/>
          <p:nvPr/>
        </p:nvSpPr>
        <p:spPr>
          <a:xfrm>
            <a:off x="5238720" y="3886200"/>
            <a:ext cx="1714320" cy="37800"/>
          </a:xfrm>
          <a:prstGeom prst="roundRect">
            <a:avLst>
              <a:gd name="adj" fmla="val 50000"/>
            </a:avLst>
          </a:prstGeom>
          <a:solidFill>
            <a:srgbClr val="ffb14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75" name="CustomShape 15"/>
          <p:cNvSpPr/>
          <p:nvPr/>
        </p:nvSpPr>
        <p:spPr>
          <a:xfrm>
            <a:off x="5048280" y="3638520"/>
            <a:ext cx="2095200" cy="323640"/>
          </a:xfrm>
          <a:prstGeom prst="roundRect">
            <a:avLst>
              <a:gd name="adj" fmla="val 50000"/>
            </a:avLst>
          </a:prstGeom>
          <a:solidFill>
            <a:srgbClr val="ffb142">
              <a:alpha val="14000"/>
            </a:srgbClr>
          </a:solidFill>
          <a:ln w="9360">
            <a:solidFill>
              <a:srgbClr val="ffb142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1050" spc="-1" strike="noStrike">
                <a:solidFill>
                  <a:srgbClr val="ffb142"/>
                </a:solidFill>
                <a:latin typeface="Calibri"/>
                <a:ea typeface="Calibri"/>
              </a:rPr>
              <a:t>PIN + reason + audit</a:t>
            </a:r>
            <a:endParaRPr b="0" lang="en-US" sz="1050" spc="-1" strike="noStrike">
              <a:latin typeface="Arial"/>
            </a:endParaRPr>
          </a:p>
        </p:txBody>
      </p:sp>
      <p:sp>
        <p:nvSpPr>
          <p:cNvPr id="376" name="CustomShape 16"/>
          <p:cNvSpPr/>
          <p:nvPr/>
        </p:nvSpPr>
        <p:spPr>
          <a:xfrm>
            <a:off x="533520" y="6286680"/>
            <a:ext cx="1714320" cy="228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900" spc="-1" strike="noStrike">
                <a:solidFill>
                  <a:srgbClr val="6f8298"/>
                </a:solidFill>
                <a:latin typeface="Calibri"/>
                <a:ea typeface="Calibri"/>
              </a:rPr>
              <a:t>Guardian AI V3</a:t>
            </a:r>
            <a:endParaRPr b="0" lang="en-US" sz="900" spc="-1" strike="noStrike">
              <a:latin typeface="Arial"/>
            </a:endParaRPr>
          </a:p>
        </p:txBody>
      </p:sp>
      <p:sp>
        <p:nvSpPr>
          <p:cNvPr id="377" name="CustomShape 17"/>
          <p:cNvSpPr/>
          <p:nvPr/>
        </p:nvSpPr>
        <p:spPr>
          <a:xfrm>
            <a:off x="11201400" y="6286680"/>
            <a:ext cx="456840" cy="228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r">
              <a:lnSpc>
                <a:spcPct val="100000"/>
              </a:lnSpc>
            </a:pPr>
            <a:r>
              <a:rPr b="0" lang="en-US" sz="900" spc="-1" strike="noStrike">
                <a:solidFill>
                  <a:srgbClr val="6f8298"/>
                </a:solidFill>
                <a:latin typeface="Calibri"/>
                <a:ea typeface="Calibri"/>
              </a:rPr>
              <a:t>07</a:t>
            </a:r>
            <a:endParaRPr b="0" lang="en-US" sz="9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30a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CustomShape 1"/>
          <p:cNvSpPr/>
          <p:nvPr/>
        </p:nvSpPr>
        <p:spPr>
          <a:xfrm>
            <a:off x="8667720" y="-1428840"/>
            <a:ext cx="4952520" cy="4952520"/>
          </a:xfrm>
          <a:prstGeom prst="ellipse">
            <a:avLst/>
          </a:prstGeom>
          <a:solidFill>
            <a:srgbClr val="073a52">
              <a:alpha val="34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79" name="CustomShape 2"/>
          <p:cNvSpPr/>
          <p:nvPr/>
        </p:nvSpPr>
        <p:spPr>
          <a:xfrm>
            <a:off x="-2095560" y="3619440"/>
            <a:ext cx="4952520" cy="4952520"/>
          </a:xfrm>
          <a:prstGeom prst="ellipse">
            <a:avLst/>
          </a:prstGeom>
          <a:solidFill>
            <a:srgbClr val="172554">
              <a:alpha val="40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80" name="CustomShape 3"/>
          <p:cNvSpPr/>
          <p:nvPr/>
        </p:nvSpPr>
        <p:spPr>
          <a:xfrm>
            <a:off x="0" y="0"/>
            <a:ext cx="12191760" cy="6857640"/>
          </a:xfrm>
          <a:prstGeom prst="roundRect">
            <a:avLst>
              <a:gd name="adj" fmla="val 1111"/>
            </a:avLst>
          </a:prstGeom>
          <a:solidFill>
            <a:srgbClr val="030a12">
              <a:alpha val="67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81" name="CustomShape 4"/>
          <p:cNvSpPr/>
          <p:nvPr/>
        </p:nvSpPr>
        <p:spPr>
          <a:xfrm>
            <a:off x="533520" y="399960"/>
            <a:ext cx="4381200" cy="26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980" spc="-1" strike="noStrike">
                <a:solidFill>
                  <a:srgbClr val="00d2d3"/>
                </a:solidFill>
                <a:latin typeface="Calibri"/>
                <a:ea typeface="Calibri"/>
              </a:rPr>
              <a:t>RESPONDER TERMINAL</a:t>
            </a:r>
            <a:endParaRPr b="0" lang="en-US" sz="980" spc="-1" strike="noStrike">
              <a:latin typeface="Arial"/>
            </a:endParaRPr>
          </a:p>
        </p:txBody>
      </p:sp>
      <p:sp>
        <p:nvSpPr>
          <p:cNvPr id="382" name="CustomShape 5"/>
          <p:cNvSpPr/>
          <p:nvPr/>
        </p:nvSpPr>
        <p:spPr>
          <a:xfrm>
            <a:off x="533520" y="819000"/>
            <a:ext cx="7810200" cy="914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3450" spc="-1" strike="noStrike">
                <a:solidFill>
                  <a:srgbClr val="f8fafc"/>
                </a:solidFill>
                <a:latin typeface="Calibri"/>
                <a:ea typeface="Calibri"/>
              </a:rPr>
              <a:t>Field teams get action buttons, not bureaucracy.</a:t>
            </a:r>
            <a:endParaRPr b="0" lang="en-US" sz="3450" spc="-1" strike="noStrike">
              <a:latin typeface="Arial"/>
            </a:endParaRPr>
          </a:p>
        </p:txBody>
      </p:sp>
      <p:sp>
        <p:nvSpPr>
          <p:cNvPr id="383" name="CustomShape 6"/>
          <p:cNvSpPr/>
          <p:nvPr/>
        </p:nvSpPr>
        <p:spPr>
          <a:xfrm>
            <a:off x="533520" y="2076480"/>
            <a:ext cx="1180800" cy="37800"/>
          </a:xfrm>
          <a:prstGeom prst="roundRect">
            <a:avLst>
              <a:gd name="adj" fmla="val 50000"/>
            </a:avLst>
          </a:prstGeom>
          <a:solidFill>
            <a:srgbClr val="00d2d3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84" name="CustomShape 7"/>
          <p:cNvSpPr/>
          <p:nvPr/>
        </p:nvSpPr>
        <p:spPr>
          <a:xfrm>
            <a:off x="822960" y="2651760"/>
            <a:ext cx="3142800" cy="2857320"/>
          </a:xfrm>
          <a:prstGeom prst="roundRect">
            <a:avLst>
              <a:gd name="adj" fmla="val 4000"/>
            </a:avLst>
          </a:prstGeom>
          <a:solidFill>
            <a:srgbClr val="0f2b3d">
              <a:alpha val="80000"/>
            </a:srgbClr>
          </a:solidFill>
          <a:ln w="9360">
            <a:solidFill>
              <a:srgbClr val="10ac84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85" name="CustomShape 8"/>
          <p:cNvSpPr/>
          <p:nvPr/>
        </p:nvSpPr>
        <p:spPr>
          <a:xfrm>
            <a:off x="1104840" y="2819520"/>
            <a:ext cx="2285640" cy="304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2100" spc="-1" strike="noStrike">
                <a:solidFill>
                  <a:srgbClr val="10ac84"/>
                </a:solidFill>
                <a:latin typeface="Calibri"/>
                <a:ea typeface="Calibri"/>
              </a:rPr>
              <a:t>Responder actions</a:t>
            </a:r>
            <a:endParaRPr b="0" lang="en-US" sz="2100" spc="-1" strike="noStrike">
              <a:latin typeface="Arial"/>
            </a:endParaRPr>
          </a:p>
        </p:txBody>
      </p:sp>
      <p:sp>
        <p:nvSpPr>
          <p:cNvPr id="386" name="CustomShape 9"/>
          <p:cNvSpPr/>
          <p:nvPr/>
        </p:nvSpPr>
        <p:spPr>
          <a:xfrm>
            <a:off x="1104840" y="3333600"/>
            <a:ext cx="2285640" cy="552240"/>
          </a:xfrm>
          <a:prstGeom prst="roundRect">
            <a:avLst>
              <a:gd name="adj" fmla="val 10345"/>
            </a:avLst>
          </a:prstGeom>
          <a:solidFill>
            <a:srgbClr val="10ac84">
              <a:alpha val="13000"/>
            </a:srgbClr>
          </a:solidFill>
          <a:ln w="9360">
            <a:solidFill>
              <a:srgbClr val="10ac84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10ac84"/>
                </a:solidFill>
                <a:latin typeface="Calibri"/>
                <a:ea typeface="Calibri"/>
              </a:rPr>
              <a:t>Authenticate</a:t>
            </a:r>
            <a:endParaRPr b="0" lang="en-US" sz="98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10ac84"/>
                </a:solidFill>
                <a:latin typeface="Calibri"/>
                <a:ea typeface="Calibri"/>
              </a:rPr>
              <a:t>Logs officer into assigned unit.</a:t>
            </a:r>
            <a:endParaRPr b="0" lang="en-US" sz="980" spc="-1" strike="noStrike">
              <a:latin typeface="Arial"/>
            </a:endParaRPr>
          </a:p>
        </p:txBody>
      </p:sp>
      <p:sp>
        <p:nvSpPr>
          <p:cNvPr id="387" name="CustomShape 10"/>
          <p:cNvSpPr/>
          <p:nvPr/>
        </p:nvSpPr>
        <p:spPr>
          <a:xfrm>
            <a:off x="1104840" y="4019400"/>
            <a:ext cx="2285640" cy="552240"/>
          </a:xfrm>
          <a:prstGeom prst="roundRect">
            <a:avLst>
              <a:gd name="adj" fmla="val 10345"/>
            </a:avLst>
          </a:prstGeom>
          <a:solidFill>
            <a:srgbClr val="10ac84">
              <a:alpha val="13000"/>
            </a:srgbClr>
          </a:solidFill>
          <a:ln w="9360">
            <a:solidFill>
              <a:srgbClr val="10ac84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10ac84"/>
                </a:solidFill>
                <a:latin typeface="Calibri"/>
                <a:ea typeface="Calibri"/>
              </a:rPr>
              <a:t>Arrive Scene</a:t>
            </a:r>
            <a:endParaRPr b="0" lang="en-US" sz="98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10ac84"/>
                </a:solidFill>
                <a:latin typeface="Calibri"/>
                <a:ea typeface="Calibri"/>
              </a:rPr>
              <a:t>Updates status and telemetry.</a:t>
            </a:r>
            <a:endParaRPr b="0" lang="en-US" sz="980" spc="-1" strike="noStrike">
              <a:latin typeface="Arial"/>
            </a:endParaRPr>
          </a:p>
        </p:txBody>
      </p:sp>
      <p:sp>
        <p:nvSpPr>
          <p:cNvPr id="388" name="CustomShape 11"/>
          <p:cNvSpPr/>
          <p:nvPr/>
        </p:nvSpPr>
        <p:spPr>
          <a:xfrm>
            <a:off x="1104840" y="4705200"/>
            <a:ext cx="2285640" cy="552240"/>
          </a:xfrm>
          <a:prstGeom prst="roundRect">
            <a:avLst>
              <a:gd name="adj" fmla="val 10345"/>
            </a:avLst>
          </a:prstGeom>
          <a:solidFill>
            <a:srgbClr val="10ac84">
              <a:alpha val="13000"/>
            </a:srgbClr>
          </a:solidFill>
          <a:ln w="9360">
            <a:solidFill>
              <a:srgbClr val="10ac84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10ac84"/>
                </a:solidFill>
                <a:latin typeface="Calibri"/>
                <a:ea typeface="Calibri"/>
              </a:rPr>
              <a:t>Resolve &amp; Close</a:t>
            </a:r>
            <a:endParaRPr b="0" lang="en-US" sz="98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10ac84"/>
                </a:solidFill>
                <a:latin typeface="Calibri"/>
                <a:ea typeface="Calibri"/>
              </a:rPr>
              <a:t>Marks case resolved.</a:t>
            </a:r>
            <a:endParaRPr b="0" lang="en-US" sz="980" spc="-1" strike="noStrike">
              <a:latin typeface="Arial"/>
            </a:endParaRPr>
          </a:p>
        </p:txBody>
      </p:sp>
      <p:sp>
        <p:nvSpPr>
          <p:cNvPr id="389" name="CustomShape 12"/>
          <p:cNvSpPr/>
          <p:nvPr/>
        </p:nvSpPr>
        <p:spPr>
          <a:xfrm>
            <a:off x="4514760" y="2629080"/>
            <a:ext cx="3142800" cy="2857320"/>
          </a:xfrm>
          <a:prstGeom prst="roundRect">
            <a:avLst>
              <a:gd name="adj" fmla="val 4000"/>
            </a:avLst>
          </a:prstGeom>
          <a:solidFill>
            <a:srgbClr val="0f2b3d">
              <a:alpha val="80000"/>
            </a:srgbClr>
          </a:solidFill>
          <a:ln w="9360">
            <a:solidFill>
              <a:srgbClr val="ffb142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90" name="CustomShape 13"/>
          <p:cNvSpPr/>
          <p:nvPr/>
        </p:nvSpPr>
        <p:spPr>
          <a:xfrm>
            <a:off x="4838760" y="2819520"/>
            <a:ext cx="2285640" cy="304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2100" spc="-1" strike="noStrike">
                <a:solidFill>
                  <a:srgbClr val="ffb142"/>
                </a:solidFill>
                <a:latin typeface="Calibri"/>
                <a:ea typeface="Calibri"/>
              </a:rPr>
              <a:t>Field intelligence</a:t>
            </a:r>
            <a:endParaRPr b="0" lang="en-US" sz="2100" spc="-1" strike="noStrike">
              <a:latin typeface="Arial"/>
            </a:endParaRPr>
          </a:p>
        </p:txBody>
      </p:sp>
      <p:sp>
        <p:nvSpPr>
          <p:cNvPr id="391" name="CustomShape 14"/>
          <p:cNvSpPr/>
          <p:nvPr/>
        </p:nvSpPr>
        <p:spPr>
          <a:xfrm>
            <a:off x="4838760" y="3333600"/>
            <a:ext cx="2285640" cy="552240"/>
          </a:xfrm>
          <a:prstGeom prst="roundRect">
            <a:avLst>
              <a:gd name="adj" fmla="val 10345"/>
            </a:avLst>
          </a:prstGeom>
          <a:solidFill>
            <a:srgbClr val="ffb142">
              <a:alpha val="13000"/>
            </a:srgbClr>
          </a:solidFill>
          <a:ln w="9360">
            <a:solidFill>
              <a:srgbClr val="ffb142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ffb142"/>
                </a:solidFill>
                <a:latin typeface="Calibri"/>
                <a:ea typeface="Calibri"/>
              </a:rPr>
              <a:t>Query</a:t>
            </a:r>
            <a:endParaRPr b="0" lang="en-US" sz="98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ffb142"/>
                </a:solidFill>
                <a:latin typeface="Calibri"/>
                <a:ea typeface="Calibri"/>
              </a:rPr>
              <a:t>Checks vehicle plate registry.</a:t>
            </a:r>
            <a:endParaRPr b="0" lang="en-US" sz="980" spc="-1" strike="noStrike">
              <a:latin typeface="Arial"/>
            </a:endParaRPr>
          </a:p>
        </p:txBody>
      </p:sp>
      <p:sp>
        <p:nvSpPr>
          <p:cNvPr id="392" name="CustomShape 15"/>
          <p:cNvSpPr/>
          <p:nvPr/>
        </p:nvSpPr>
        <p:spPr>
          <a:xfrm>
            <a:off x="4838760" y="4019400"/>
            <a:ext cx="2285640" cy="552240"/>
          </a:xfrm>
          <a:prstGeom prst="roundRect">
            <a:avLst>
              <a:gd name="adj" fmla="val 10345"/>
            </a:avLst>
          </a:prstGeom>
          <a:solidFill>
            <a:srgbClr val="ffb142">
              <a:alpha val="13000"/>
            </a:srgbClr>
          </a:solidFill>
          <a:ln w="9360">
            <a:solidFill>
              <a:srgbClr val="ffb142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ffb142"/>
                </a:solidFill>
                <a:latin typeface="Calibri"/>
                <a:ea typeface="Calibri"/>
              </a:rPr>
              <a:t>Verify PIN &amp; Decrypt</a:t>
            </a:r>
            <a:endParaRPr b="0" lang="en-US" sz="98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ffb142"/>
                </a:solidFill>
                <a:latin typeface="Calibri"/>
                <a:ea typeface="Calibri"/>
              </a:rPr>
              <a:t>Reveals citizen PII when justified.</a:t>
            </a:r>
            <a:endParaRPr b="0" lang="en-US" sz="980" spc="-1" strike="noStrike">
              <a:latin typeface="Arial"/>
            </a:endParaRPr>
          </a:p>
        </p:txBody>
      </p:sp>
      <p:sp>
        <p:nvSpPr>
          <p:cNvPr id="393" name="CustomShape 16"/>
          <p:cNvSpPr/>
          <p:nvPr/>
        </p:nvSpPr>
        <p:spPr>
          <a:xfrm>
            <a:off x="4838760" y="4705200"/>
            <a:ext cx="2285640" cy="552240"/>
          </a:xfrm>
          <a:prstGeom prst="roundRect">
            <a:avLst>
              <a:gd name="adj" fmla="val 10345"/>
            </a:avLst>
          </a:prstGeom>
          <a:solidFill>
            <a:srgbClr val="ffb142">
              <a:alpha val="13000"/>
            </a:srgbClr>
          </a:solidFill>
          <a:ln w="9360">
            <a:solidFill>
              <a:srgbClr val="ffb142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ffb142"/>
                </a:solidFill>
                <a:latin typeface="Calibri"/>
                <a:ea typeface="Calibri"/>
              </a:rPr>
              <a:t>Dismiss Alarm</a:t>
            </a:r>
            <a:endParaRPr b="0" lang="en-US" sz="98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ffb142"/>
                </a:solidFill>
                <a:latin typeface="Calibri"/>
                <a:ea typeface="Calibri"/>
              </a:rPr>
              <a:t>Stops urgent alert audio.</a:t>
            </a:r>
            <a:endParaRPr b="0" lang="en-US" sz="980" spc="-1" strike="noStrike">
              <a:latin typeface="Arial"/>
            </a:endParaRPr>
          </a:p>
        </p:txBody>
      </p:sp>
      <p:sp>
        <p:nvSpPr>
          <p:cNvPr id="394" name="CustomShape 17"/>
          <p:cNvSpPr/>
          <p:nvPr/>
        </p:nvSpPr>
        <p:spPr>
          <a:xfrm>
            <a:off x="8248680" y="2629080"/>
            <a:ext cx="3142800" cy="2857320"/>
          </a:xfrm>
          <a:prstGeom prst="roundRect">
            <a:avLst>
              <a:gd name="adj" fmla="val 4000"/>
            </a:avLst>
          </a:prstGeom>
          <a:solidFill>
            <a:srgbClr val="0f2b3d">
              <a:alpha val="80000"/>
            </a:srgbClr>
          </a:solidFill>
          <a:ln w="9360">
            <a:solidFill>
              <a:srgbClr val="f53b57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95" name="CustomShape 18"/>
          <p:cNvSpPr/>
          <p:nvPr/>
        </p:nvSpPr>
        <p:spPr>
          <a:xfrm>
            <a:off x="8572680" y="2819520"/>
            <a:ext cx="2285640" cy="304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2100" spc="-1" strike="noStrike">
                <a:solidFill>
                  <a:srgbClr val="f53b57"/>
                </a:solidFill>
                <a:latin typeface="Calibri"/>
                <a:ea typeface="Calibri"/>
              </a:rPr>
              <a:t>Why it matters</a:t>
            </a:r>
            <a:endParaRPr b="0" lang="en-US" sz="2100" spc="-1" strike="noStrike">
              <a:latin typeface="Arial"/>
            </a:endParaRPr>
          </a:p>
        </p:txBody>
      </p:sp>
      <p:sp>
        <p:nvSpPr>
          <p:cNvPr id="396" name="CustomShape 19"/>
          <p:cNvSpPr/>
          <p:nvPr/>
        </p:nvSpPr>
        <p:spPr>
          <a:xfrm>
            <a:off x="8572680" y="3467160"/>
            <a:ext cx="2238120" cy="1104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580" spc="-1" strike="noStrike">
                <a:solidFill>
                  <a:srgbClr val="f8fafc"/>
                </a:solidFill>
                <a:latin typeface="Calibri"/>
                <a:ea typeface="Calibri"/>
              </a:rPr>
              <a:t>Responders see the mission, update the state, and only unlock identity through a controlled workflow.</a:t>
            </a:r>
            <a:endParaRPr b="0" lang="en-US" sz="1580" spc="-1" strike="noStrike">
              <a:latin typeface="Arial"/>
            </a:endParaRPr>
          </a:p>
        </p:txBody>
      </p:sp>
      <p:sp>
        <p:nvSpPr>
          <p:cNvPr id="397" name="CustomShape 20"/>
          <p:cNvSpPr/>
          <p:nvPr/>
        </p:nvSpPr>
        <p:spPr>
          <a:xfrm>
            <a:off x="533520" y="6286680"/>
            <a:ext cx="1714320" cy="228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900" spc="-1" strike="noStrike">
                <a:solidFill>
                  <a:srgbClr val="6f8298"/>
                </a:solidFill>
                <a:latin typeface="Calibri"/>
                <a:ea typeface="Calibri"/>
              </a:rPr>
              <a:t>Guardian AI V3</a:t>
            </a:r>
            <a:endParaRPr b="0" lang="en-US" sz="900" spc="-1" strike="noStrike">
              <a:latin typeface="Arial"/>
            </a:endParaRPr>
          </a:p>
        </p:txBody>
      </p:sp>
      <p:sp>
        <p:nvSpPr>
          <p:cNvPr id="398" name="CustomShape 21"/>
          <p:cNvSpPr/>
          <p:nvPr/>
        </p:nvSpPr>
        <p:spPr>
          <a:xfrm>
            <a:off x="11201400" y="6286680"/>
            <a:ext cx="456840" cy="228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r">
              <a:lnSpc>
                <a:spcPct val="100000"/>
              </a:lnSpc>
            </a:pPr>
            <a:r>
              <a:rPr b="0" lang="en-US" sz="900" spc="-1" strike="noStrike">
                <a:solidFill>
                  <a:srgbClr val="6f8298"/>
                </a:solidFill>
                <a:latin typeface="Calibri"/>
                <a:ea typeface="Calibri"/>
              </a:rPr>
              <a:t>08</a:t>
            </a:r>
            <a:endParaRPr b="0" lang="en-US" sz="9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30a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CustomShape 1"/>
          <p:cNvSpPr/>
          <p:nvPr/>
        </p:nvSpPr>
        <p:spPr>
          <a:xfrm>
            <a:off x="8667720" y="-1428840"/>
            <a:ext cx="4952520" cy="4952520"/>
          </a:xfrm>
          <a:prstGeom prst="ellipse">
            <a:avLst/>
          </a:prstGeom>
          <a:solidFill>
            <a:srgbClr val="073a52">
              <a:alpha val="34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00" name="CustomShape 2"/>
          <p:cNvSpPr/>
          <p:nvPr/>
        </p:nvSpPr>
        <p:spPr>
          <a:xfrm>
            <a:off x="-2095560" y="3619440"/>
            <a:ext cx="4952520" cy="4952520"/>
          </a:xfrm>
          <a:prstGeom prst="ellipse">
            <a:avLst/>
          </a:prstGeom>
          <a:solidFill>
            <a:srgbClr val="172554">
              <a:alpha val="40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01" name="CustomShape 3"/>
          <p:cNvSpPr/>
          <p:nvPr/>
        </p:nvSpPr>
        <p:spPr>
          <a:xfrm>
            <a:off x="0" y="0"/>
            <a:ext cx="12191760" cy="6857640"/>
          </a:xfrm>
          <a:prstGeom prst="roundRect">
            <a:avLst>
              <a:gd name="adj" fmla="val 1111"/>
            </a:avLst>
          </a:prstGeom>
          <a:solidFill>
            <a:srgbClr val="030a12">
              <a:alpha val="67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02" name="CustomShape 4"/>
          <p:cNvSpPr/>
          <p:nvPr/>
        </p:nvSpPr>
        <p:spPr>
          <a:xfrm>
            <a:off x="533520" y="399960"/>
            <a:ext cx="4381200" cy="26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980" spc="-1" strike="noStrike">
                <a:solidFill>
                  <a:srgbClr val="00d2d3"/>
                </a:solidFill>
                <a:latin typeface="Calibri"/>
                <a:ea typeface="Calibri"/>
              </a:rPr>
              <a:t>OVERSIGHT AND COURT READINESS</a:t>
            </a:r>
            <a:endParaRPr b="0" lang="en-US" sz="980" spc="-1" strike="noStrike">
              <a:latin typeface="Arial"/>
            </a:endParaRPr>
          </a:p>
        </p:txBody>
      </p:sp>
      <p:sp>
        <p:nvSpPr>
          <p:cNvPr id="403" name="CustomShape 5"/>
          <p:cNvSpPr/>
          <p:nvPr/>
        </p:nvSpPr>
        <p:spPr>
          <a:xfrm>
            <a:off x="533520" y="819000"/>
            <a:ext cx="7810200" cy="914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3450" spc="-1" strike="noStrike">
                <a:solidFill>
                  <a:srgbClr val="f8fafc"/>
                </a:solidFill>
                <a:latin typeface="Calibri"/>
                <a:ea typeface="Calibri"/>
              </a:rPr>
              <a:t>Every sensitive action can become a reviewable record.</a:t>
            </a:r>
            <a:endParaRPr b="0" lang="en-US" sz="3450" spc="-1" strike="noStrike">
              <a:latin typeface="Arial"/>
            </a:endParaRPr>
          </a:p>
        </p:txBody>
      </p:sp>
      <p:sp>
        <p:nvSpPr>
          <p:cNvPr id="404" name="CustomShape 6"/>
          <p:cNvSpPr/>
          <p:nvPr/>
        </p:nvSpPr>
        <p:spPr>
          <a:xfrm>
            <a:off x="533520" y="2076480"/>
            <a:ext cx="1180800" cy="37800"/>
          </a:xfrm>
          <a:prstGeom prst="roundRect">
            <a:avLst>
              <a:gd name="adj" fmla="val 50000"/>
            </a:avLst>
          </a:prstGeom>
          <a:solidFill>
            <a:srgbClr val="00d2d3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05" name="CustomShape 7"/>
          <p:cNvSpPr/>
          <p:nvPr/>
        </p:nvSpPr>
        <p:spPr>
          <a:xfrm>
            <a:off x="723960" y="2457360"/>
            <a:ext cx="3295440" cy="3142800"/>
          </a:xfrm>
          <a:prstGeom prst="roundRect">
            <a:avLst>
              <a:gd name="adj" fmla="val 3636"/>
            </a:avLst>
          </a:prstGeom>
          <a:solidFill>
            <a:srgbClr val="0f2b3d">
              <a:alpha val="80000"/>
            </a:srgbClr>
          </a:solidFill>
          <a:ln w="9360">
            <a:solidFill>
              <a:srgbClr val="10ac84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406" name="CustomShape 8"/>
          <p:cNvSpPr/>
          <p:nvPr/>
        </p:nvSpPr>
        <p:spPr>
          <a:xfrm>
            <a:off x="1028880" y="2800440"/>
            <a:ext cx="2381040" cy="323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2179" spc="-1" strike="noStrike">
                <a:solidFill>
                  <a:srgbClr val="10ac84"/>
                </a:solidFill>
                <a:latin typeface="Calibri"/>
                <a:ea typeface="Calibri"/>
              </a:rPr>
              <a:t>Audit integrity</a:t>
            </a:r>
            <a:endParaRPr b="0" lang="en-US" sz="2179" spc="-1" strike="noStrike">
              <a:latin typeface="Arial"/>
            </a:endParaRPr>
          </a:p>
        </p:txBody>
      </p:sp>
      <p:sp>
        <p:nvSpPr>
          <p:cNvPr id="407" name="CustomShape 9"/>
          <p:cNvSpPr/>
          <p:nvPr/>
        </p:nvSpPr>
        <p:spPr>
          <a:xfrm>
            <a:off x="1028880" y="3429000"/>
            <a:ext cx="2381040" cy="552240"/>
          </a:xfrm>
          <a:prstGeom prst="roundRect">
            <a:avLst>
              <a:gd name="adj" fmla="val 10345"/>
            </a:avLst>
          </a:prstGeom>
          <a:solidFill>
            <a:srgbClr val="10ac84">
              <a:alpha val="13000"/>
            </a:srgbClr>
          </a:solidFill>
          <a:ln w="9360">
            <a:solidFill>
              <a:srgbClr val="10ac84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10ac84"/>
                </a:solidFill>
                <a:latin typeface="Calibri"/>
                <a:ea typeface="Calibri"/>
              </a:rPr>
              <a:t>Verify Chain</a:t>
            </a:r>
            <a:endParaRPr b="0" lang="en-US" sz="98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10ac84"/>
                </a:solidFill>
                <a:latin typeface="Calibri"/>
                <a:ea typeface="Calibri"/>
              </a:rPr>
              <a:t>Detects tampered access logs.</a:t>
            </a:r>
            <a:endParaRPr b="0" lang="en-US" sz="980" spc="-1" strike="noStrike">
              <a:latin typeface="Arial"/>
            </a:endParaRPr>
          </a:p>
        </p:txBody>
      </p:sp>
      <p:sp>
        <p:nvSpPr>
          <p:cNvPr id="408" name="CustomShape 10"/>
          <p:cNvSpPr/>
          <p:nvPr/>
        </p:nvSpPr>
        <p:spPr>
          <a:xfrm>
            <a:off x="1028880" y="4114800"/>
            <a:ext cx="2381040" cy="552240"/>
          </a:xfrm>
          <a:prstGeom prst="roundRect">
            <a:avLst>
              <a:gd name="adj" fmla="val 10345"/>
            </a:avLst>
          </a:prstGeom>
          <a:solidFill>
            <a:srgbClr val="10ac84">
              <a:alpha val="13000"/>
            </a:srgbClr>
          </a:solidFill>
          <a:ln w="9360">
            <a:solidFill>
              <a:srgbClr val="10ac84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10ac84"/>
                </a:solidFill>
                <a:latin typeface="Calibri"/>
                <a:ea typeface="Calibri"/>
              </a:rPr>
              <a:t>Cryptographic Vault Logs</a:t>
            </a:r>
            <a:endParaRPr b="0" lang="en-US" sz="98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10ac84"/>
                </a:solidFill>
                <a:latin typeface="Calibri"/>
                <a:ea typeface="Calibri"/>
              </a:rPr>
              <a:t>Shows who accessed identity.</a:t>
            </a:r>
            <a:endParaRPr b="0" lang="en-US" sz="980" spc="-1" strike="noStrike">
              <a:latin typeface="Arial"/>
            </a:endParaRPr>
          </a:p>
        </p:txBody>
      </p:sp>
      <p:sp>
        <p:nvSpPr>
          <p:cNvPr id="409" name="CustomShape 11"/>
          <p:cNvSpPr/>
          <p:nvPr/>
        </p:nvSpPr>
        <p:spPr>
          <a:xfrm>
            <a:off x="4438800" y="2457360"/>
            <a:ext cx="3295440" cy="3142800"/>
          </a:xfrm>
          <a:prstGeom prst="roundRect">
            <a:avLst>
              <a:gd name="adj" fmla="val 3636"/>
            </a:avLst>
          </a:prstGeom>
          <a:solidFill>
            <a:srgbClr val="0f2b3d">
              <a:alpha val="80000"/>
            </a:srgbClr>
          </a:solidFill>
          <a:ln w="9360">
            <a:solidFill>
              <a:srgbClr val="ffb142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410" name="CustomShape 12"/>
          <p:cNvSpPr/>
          <p:nvPr/>
        </p:nvSpPr>
        <p:spPr>
          <a:xfrm>
            <a:off x="4743360" y="2800440"/>
            <a:ext cx="2381040" cy="323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2179" spc="-1" strike="noStrike">
                <a:solidFill>
                  <a:srgbClr val="ffb142"/>
                </a:solidFill>
                <a:latin typeface="Calibri"/>
                <a:ea typeface="Calibri"/>
              </a:rPr>
              <a:t>Evidence release</a:t>
            </a:r>
            <a:endParaRPr b="0" lang="en-US" sz="2179" spc="-1" strike="noStrike">
              <a:latin typeface="Arial"/>
            </a:endParaRPr>
          </a:p>
        </p:txBody>
      </p:sp>
      <p:sp>
        <p:nvSpPr>
          <p:cNvPr id="411" name="CustomShape 13"/>
          <p:cNvSpPr/>
          <p:nvPr/>
        </p:nvSpPr>
        <p:spPr>
          <a:xfrm>
            <a:off x="4743360" y="3429000"/>
            <a:ext cx="2381040" cy="552240"/>
          </a:xfrm>
          <a:prstGeom prst="roundRect">
            <a:avLst>
              <a:gd name="adj" fmla="val 10345"/>
            </a:avLst>
          </a:prstGeom>
          <a:solidFill>
            <a:srgbClr val="ffb142">
              <a:alpha val="13000"/>
            </a:srgbClr>
          </a:solidFill>
          <a:ln w="9360">
            <a:solidFill>
              <a:srgbClr val="ffb142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ffb142"/>
                </a:solidFill>
                <a:latin typeface="Calibri"/>
                <a:ea typeface="Calibri"/>
              </a:rPr>
              <a:t>Request Link</a:t>
            </a:r>
            <a:endParaRPr b="0" lang="en-US" sz="98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ffb142"/>
                </a:solidFill>
                <a:latin typeface="Calibri"/>
                <a:ea typeface="Calibri"/>
              </a:rPr>
              <a:t>Generates protected download URL.</a:t>
            </a:r>
            <a:endParaRPr b="0" lang="en-US" sz="980" spc="-1" strike="noStrike">
              <a:latin typeface="Arial"/>
            </a:endParaRPr>
          </a:p>
        </p:txBody>
      </p:sp>
      <p:sp>
        <p:nvSpPr>
          <p:cNvPr id="412" name="CustomShape 14"/>
          <p:cNvSpPr/>
          <p:nvPr/>
        </p:nvSpPr>
        <p:spPr>
          <a:xfrm>
            <a:off x="4743360" y="4114800"/>
            <a:ext cx="2381040" cy="552240"/>
          </a:xfrm>
          <a:prstGeom prst="roundRect">
            <a:avLst>
              <a:gd name="adj" fmla="val 10345"/>
            </a:avLst>
          </a:prstGeom>
          <a:solidFill>
            <a:srgbClr val="ffb142">
              <a:alpha val="13000"/>
            </a:srgbClr>
          </a:solidFill>
          <a:ln w="9360">
            <a:solidFill>
              <a:srgbClr val="ffb142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ffb142"/>
                </a:solidFill>
                <a:latin typeface="Calibri"/>
                <a:ea typeface="Calibri"/>
              </a:rPr>
              <a:t>Download File</a:t>
            </a:r>
            <a:endParaRPr b="0" lang="en-US" sz="98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ffb142"/>
                </a:solidFill>
                <a:latin typeface="Calibri"/>
                <a:ea typeface="Calibri"/>
              </a:rPr>
              <a:t>Downloads evidence with tracking.</a:t>
            </a:r>
            <a:endParaRPr b="0" lang="en-US" sz="980" spc="-1" strike="noStrike">
              <a:latin typeface="Arial"/>
            </a:endParaRPr>
          </a:p>
        </p:txBody>
      </p:sp>
      <p:sp>
        <p:nvSpPr>
          <p:cNvPr id="413" name="CustomShape 15"/>
          <p:cNvSpPr/>
          <p:nvPr/>
        </p:nvSpPr>
        <p:spPr>
          <a:xfrm>
            <a:off x="8153280" y="2457360"/>
            <a:ext cx="3295440" cy="3142800"/>
          </a:xfrm>
          <a:prstGeom prst="roundRect">
            <a:avLst>
              <a:gd name="adj" fmla="val 3636"/>
            </a:avLst>
          </a:prstGeom>
          <a:solidFill>
            <a:srgbClr val="0f2b3d">
              <a:alpha val="80000"/>
            </a:srgbClr>
          </a:solidFill>
          <a:ln w="9360">
            <a:solidFill>
              <a:srgbClr val="8b5cf6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414" name="CustomShape 16"/>
          <p:cNvSpPr/>
          <p:nvPr/>
        </p:nvSpPr>
        <p:spPr>
          <a:xfrm>
            <a:off x="8458200" y="2800440"/>
            <a:ext cx="2381040" cy="323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2179" spc="-1" strike="noStrike">
                <a:solidFill>
                  <a:srgbClr val="8b5cf6"/>
                </a:solidFill>
                <a:latin typeface="Calibri"/>
                <a:ea typeface="Calibri"/>
              </a:rPr>
              <a:t>Court brief</a:t>
            </a:r>
            <a:endParaRPr b="0" lang="en-US" sz="2179" spc="-1" strike="noStrike">
              <a:latin typeface="Arial"/>
            </a:endParaRPr>
          </a:p>
        </p:txBody>
      </p:sp>
      <p:sp>
        <p:nvSpPr>
          <p:cNvPr id="415" name="CustomShape 17"/>
          <p:cNvSpPr/>
          <p:nvPr/>
        </p:nvSpPr>
        <p:spPr>
          <a:xfrm>
            <a:off x="8458200" y="3429000"/>
            <a:ext cx="2381040" cy="552240"/>
          </a:xfrm>
          <a:prstGeom prst="roundRect">
            <a:avLst>
              <a:gd name="adj" fmla="val 10345"/>
            </a:avLst>
          </a:prstGeom>
          <a:solidFill>
            <a:srgbClr val="8b5cf6">
              <a:alpha val="13000"/>
            </a:srgbClr>
          </a:solidFill>
          <a:ln w="9360">
            <a:solidFill>
              <a:srgbClr val="8b5cf6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8b5cf6"/>
                </a:solidFill>
                <a:latin typeface="Calibri"/>
                <a:ea typeface="Calibri"/>
              </a:rPr>
              <a:t>Reveal &amp; Disclose</a:t>
            </a:r>
            <a:endParaRPr b="0" lang="en-US" sz="98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8b5cf6"/>
                </a:solidFill>
                <a:latin typeface="Calibri"/>
                <a:ea typeface="Calibri"/>
              </a:rPr>
              <a:t>Adds identity to official brief.</a:t>
            </a:r>
            <a:endParaRPr b="0" lang="en-US" sz="980" spc="-1" strike="noStrike">
              <a:latin typeface="Arial"/>
            </a:endParaRPr>
          </a:p>
        </p:txBody>
      </p:sp>
      <p:sp>
        <p:nvSpPr>
          <p:cNvPr id="416" name="CustomShape 18"/>
          <p:cNvSpPr/>
          <p:nvPr/>
        </p:nvSpPr>
        <p:spPr>
          <a:xfrm>
            <a:off x="8458200" y="4114800"/>
            <a:ext cx="2381040" cy="552240"/>
          </a:xfrm>
          <a:prstGeom prst="roundRect">
            <a:avLst>
              <a:gd name="adj" fmla="val 10345"/>
            </a:avLst>
          </a:prstGeom>
          <a:solidFill>
            <a:srgbClr val="8b5cf6">
              <a:alpha val="13000"/>
            </a:srgbClr>
          </a:solidFill>
          <a:ln w="9360">
            <a:solidFill>
              <a:srgbClr val="8b5cf6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8b5cf6"/>
                </a:solidFill>
                <a:latin typeface="Calibri"/>
                <a:ea typeface="Calibri"/>
              </a:rPr>
              <a:t>Export Official Court Brief</a:t>
            </a:r>
            <a:endParaRPr b="0" lang="en-US" sz="98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8b5cf6"/>
                </a:solidFill>
                <a:latin typeface="Calibri"/>
                <a:ea typeface="Calibri"/>
              </a:rPr>
              <a:t>Prints the disclosure package.</a:t>
            </a:r>
            <a:endParaRPr b="0" lang="en-US" sz="980" spc="-1" strike="noStrike">
              <a:latin typeface="Arial"/>
            </a:endParaRPr>
          </a:p>
        </p:txBody>
      </p:sp>
      <p:sp>
        <p:nvSpPr>
          <p:cNvPr id="417" name="CustomShape 19"/>
          <p:cNvSpPr/>
          <p:nvPr/>
        </p:nvSpPr>
        <p:spPr>
          <a:xfrm>
            <a:off x="533520" y="6286680"/>
            <a:ext cx="1714320" cy="228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900" spc="-1" strike="noStrike">
                <a:solidFill>
                  <a:srgbClr val="6f8298"/>
                </a:solidFill>
                <a:latin typeface="Calibri"/>
                <a:ea typeface="Calibri"/>
              </a:rPr>
              <a:t>Guardian AI V3</a:t>
            </a:r>
            <a:endParaRPr b="0" lang="en-US" sz="900" spc="-1" strike="noStrike">
              <a:latin typeface="Arial"/>
            </a:endParaRPr>
          </a:p>
        </p:txBody>
      </p:sp>
      <p:sp>
        <p:nvSpPr>
          <p:cNvPr id="418" name="CustomShape 20"/>
          <p:cNvSpPr/>
          <p:nvPr/>
        </p:nvSpPr>
        <p:spPr>
          <a:xfrm>
            <a:off x="11201400" y="6286680"/>
            <a:ext cx="456840" cy="228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r">
              <a:lnSpc>
                <a:spcPct val="100000"/>
              </a:lnSpc>
            </a:pPr>
            <a:r>
              <a:rPr b="0" lang="en-US" sz="900" spc="-1" strike="noStrike">
                <a:solidFill>
                  <a:srgbClr val="6f8298"/>
                </a:solidFill>
                <a:latin typeface="Calibri"/>
                <a:ea typeface="Calibri"/>
              </a:rPr>
              <a:t>09</a:t>
            </a:r>
            <a:endParaRPr b="0" lang="en-US" sz="9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30a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CustomShape 1"/>
          <p:cNvSpPr/>
          <p:nvPr/>
        </p:nvSpPr>
        <p:spPr>
          <a:xfrm>
            <a:off x="8667720" y="-1428840"/>
            <a:ext cx="4952520" cy="4952520"/>
          </a:xfrm>
          <a:prstGeom prst="ellipse">
            <a:avLst/>
          </a:prstGeom>
          <a:solidFill>
            <a:srgbClr val="073a52">
              <a:alpha val="34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20" name="CustomShape 2"/>
          <p:cNvSpPr/>
          <p:nvPr/>
        </p:nvSpPr>
        <p:spPr>
          <a:xfrm>
            <a:off x="-2095560" y="3619440"/>
            <a:ext cx="4952520" cy="4952520"/>
          </a:xfrm>
          <a:prstGeom prst="ellipse">
            <a:avLst/>
          </a:prstGeom>
          <a:solidFill>
            <a:srgbClr val="172554">
              <a:alpha val="40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21" name="CustomShape 3"/>
          <p:cNvSpPr/>
          <p:nvPr/>
        </p:nvSpPr>
        <p:spPr>
          <a:xfrm>
            <a:off x="0" y="0"/>
            <a:ext cx="12191760" cy="6857640"/>
          </a:xfrm>
          <a:prstGeom prst="roundRect">
            <a:avLst>
              <a:gd name="adj" fmla="val 1111"/>
            </a:avLst>
          </a:prstGeom>
          <a:solidFill>
            <a:srgbClr val="030a12">
              <a:alpha val="67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22" name="CustomShape 4"/>
          <p:cNvSpPr/>
          <p:nvPr/>
        </p:nvSpPr>
        <p:spPr>
          <a:xfrm>
            <a:off x="533520" y="399960"/>
            <a:ext cx="4381200" cy="26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980" spc="-1" strike="noStrike">
                <a:solidFill>
                  <a:srgbClr val="00d2d3"/>
                </a:solidFill>
                <a:latin typeface="Calibri"/>
                <a:ea typeface="Calibri"/>
              </a:rPr>
              <a:t>BUTTON APPENDIX</a:t>
            </a:r>
            <a:endParaRPr b="0" lang="en-US" sz="980" spc="-1" strike="noStrike">
              <a:latin typeface="Arial"/>
            </a:endParaRPr>
          </a:p>
        </p:txBody>
      </p:sp>
      <p:sp>
        <p:nvSpPr>
          <p:cNvPr id="423" name="CustomShape 5"/>
          <p:cNvSpPr/>
          <p:nvPr/>
        </p:nvSpPr>
        <p:spPr>
          <a:xfrm>
            <a:off x="533520" y="819000"/>
            <a:ext cx="7810200" cy="914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3450" spc="-1" strike="noStrike">
                <a:solidFill>
                  <a:srgbClr val="f8fafc"/>
                </a:solidFill>
                <a:latin typeface="Calibri"/>
                <a:ea typeface="Calibri"/>
              </a:rPr>
              <a:t>Citizen and case-monitor controls are covered for live demo readiness.</a:t>
            </a:r>
            <a:endParaRPr b="0" lang="en-US" sz="3450" spc="-1" strike="noStrike">
              <a:latin typeface="Arial"/>
            </a:endParaRPr>
          </a:p>
        </p:txBody>
      </p:sp>
      <p:sp>
        <p:nvSpPr>
          <p:cNvPr id="424" name="CustomShape 6"/>
          <p:cNvSpPr/>
          <p:nvPr/>
        </p:nvSpPr>
        <p:spPr>
          <a:xfrm>
            <a:off x="533520" y="2076480"/>
            <a:ext cx="1180800" cy="37800"/>
          </a:xfrm>
          <a:prstGeom prst="roundRect">
            <a:avLst>
              <a:gd name="adj" fmla="val 50000"/>
            </a:avLst>
          </a:prstGeom>
          <a:solidFill>
            <a:srgbClr val="00d2d3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25" name="CustomShape 7"/>
          <p:cNvSpPr/>
          <p:nvPr/>
        </p:nvSpPr>
        <p:spPr>
          <a:xfrm>
            <a:off x="514440" y="2266920"/>
            <a:ext cx="3524040" cy="3714480"/>
          </a:xfrm>
          <a:prstGeom prst="roundRect">
            <a:avLst>
              <a:gd name="adj" fmla="val 3243"/>
            </a:avLst>
          </a:prstGeom>
          <a:solidFill>
            <a:srgbClr val="0f2b3d">
              <a:alpha val="80000"/>
            </a:srgbClr>
          </a:solidFill>
          <a:ln w="9360">
            <a:solidFill>
              <a:srgbClr val="00d2d3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426" name="CustomShape 8"/>
          <p:cNvSpPr/>
          <p:nvPr/>
        </p:nvSpPr>
        <p:spPr>
          <a:xfrm>
            <a:off x="743040" y="2533680"/>
            <a:ext cx="2857320" cy="26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1580" spc="-1" strike="noStrike">
                <a:solidFill>
                  <a:srgbClr val="00d2d3"/>
                </a:solidFill>
                <a:latin typeface="Calibri"/>
                <a:ea typeface="Calibri"/>
              </a:rPr>
              <a:t>Citizen setup</a:t>
            </a:r>
            <a:endParaRPr b="0" lang="en-US" sz="1580" spc="-1" strike="noStrike">
              <a:latin typeface="Arial"/>
            </a:endParaRPr>
          </a:p>
        </p:txBody>
      </p:sp>
      <p:sp>
        <p:nvSpPr>
          <p:cNvPr id="427" name="CustomShape 9"/>
          <p:cNvSpPr/>
          <p:nvPr/>
        </p:nvSpPr>
        <p:spPr>
          <a:xfrm>
            <a:off x="743040" y="2990880"/>
            <a:ext cx="3066840" cy="552240"/>
          </a:xfrm>
          <a:prstGeom prst="roundRect">
            <a:avLst>
              <a:gd name="adj" fmla="val 10345"/>
            </a:avLst>
          </a:prstGeom>
          <a:solidFill>
            <a:srgbClr val="00d2d3">
              <a:alpha val="13000"/>
            </a:srgbClr>
          </a:solidFill>
          <a:ln w="9360">
            <a:solidFill>
              <a:srgbClr val="00d2d3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00d2d3"/>
                </a:solidFill>
                <a:latin typeface="Calibri"/>
                <a:ea typeface="Calibri"/>
              </a:rPr>
              <a:t>Verify &amp; Continue</a:t>
            </a:r>
            <a:endParaRPr b="0" lang="en-US" sz="98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00d2d3"/>
                </a:solidFill>
                <a:latin typeface="Calibri"/>
                <a:ea typeface="Calibri"/>
              </a:rPr>
              <a:t>Identity check.</a:t>
            </a:r>
            <a:endParaRPr b="0" lang="en-US" sz="980" spc="-1" strike="noStrike">
              <a:latin typeface="Arial"/>
            </a:endParaRPr>
          </a:p>
        </p:txBody>
      </p:sp>
      <p:sp>
        <p:nvSpPr>
          <p:cNvPr id="428" name="CustomShape 10"/>
          <p:cNvSpPr/>
          <p:nvPr/>
        </p:nvSpPr>
        <p:spPr>
          <a:xfrm>
            <a:off x="743040" y="3638520"/>
            <a:ext cx="3066840" cy="552240"/>
          </a:xfrm>
          <a:prstGeom prst="roundRect">
            <a:avLst>
              <a:gd name="adj" fmla="val 10345"/>
            </a:avLst>
          </a:prstGeom>
          <a:solidFill>
            <a:srgbClr val="00d2d3">
              <a:alpha val="13000"/>
            </a:srgbClr>
          </a:solidFill>
          <a:ln w="9360">
            <a:solidFill>
              <a:srgbClr val="00d2d3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00d2d3"/>
                </a:solidFill>
                <a:latin typeface="Calibri"/>
                <a:ea typeface="Calibri"/>
              </a:rPr>
              <a:t>Settings</a:t>
            </a:r>
            <a:endParaRPr b="0" lang="en-US" sz="98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00d2d3"/>
                </a:solidFill>
                <a:latin typeface="Calibri"/>
                <a:ea typeface="Calibri"/>
              </a:rPr>
              <a:t>Profile, contacts, stealth codes.</a:t>
            </a:r>
            <a:endParaRPr b="0" lang="en-US" sz="980" spc="-1" strike="noStrike">
              <a:latin typeface="Arial"/>
            </a:endParaRPr>
          </a:p>
        </p:txBody>
      </p:sp>
      <p:sp>
        <p:nvSpPr>
          <p:cNvPr id="429" name="CustomShape 11"/>
          <p:cNvSpPr/>
          <p:nvPr/>
        </p:nvSpPr>
        <p:spPr>
          <a:xfrm>
            <a:off x="743040" y="4286160"/>
            <a:ext cx="3066840" cy="552240"/>
          </a:xfrm>
          <a:prstGeom prst="roundRect">
            <a:avLst>
              <a:gd name="adj" fmla="val 10345"/>
            </a:avLst>
          </a:prstGeom>
          <a:solidFill>
            <a:srgbClr val="00d2d3">
              <a:alpha val="13000"/>
            </a:srgbClr>
          </a:solidFill>
          <a:ln w="9360">
            <a:solidFill>
              <a:srgbClr val="00d2d3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00d2d3"/>
                </a:solidFill>
                <a:latin typeface="Calibri"/>
                <a:ea typeface="Calibri"/>
              </a:rPr>
              <a:t>Safety Hub</a:t>
            </a:r>
            <a:endParaRPr b="0" lang="en-US" sz="98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00d2d3"/>
                </a:solidFill>
                <a:latin typeface="Calibri"/>
                <a:ea typeface="Calibri"/>
              </a:rPr>
              <a:t>Return to reporting.</a:t>
            </a:r>
            <a:endParaRPr b="0" lang="en-US" sz="980" spc="-1" strike="noStrike">
              <a:latin typeface="Arial"/>
            </a:endParaRPr>
          </a:p>
        </p:txBody>
      </p:sp>
      <p:sp>
        <p:nvSpPr>
          <p:cNvPr id="430" name="CustomShape 12"/>
          <p:cNvSpPr/>
          <p:nvPr/>
        </p:nvSpPr>
        <p:spPr>
          <a:xfrm>
            <a:off x="4343400" y="2266920"/>
            <a:ext cx="3524040" cy="3714480"/>
          </a:xfrm>
          <a:prstGeom prst="roundRect">
            <a:avLst>
              <a:gd name="adj" fmla="val 3243"/>
            </a:avLst>
          </a:prstGeom>
          <a:solidFill>
            <a:srgbClr val="0f2b3d">
              <a:alpha val="80000"/>
            </a:srgbClr>
          </a:solidFill>
          <a:ln w="9360">
            <a:solidFill>
              <a:srgbClr val="f53b57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431" name="CustomShape 13"/>
          <p:cNvSpPr/>
          <p:nvPr/>
        </p:nvSpPr>
        <p:spPr>
          <a:xfrm>
            <a:off x="4572000" y="2533680"/>
            <a:ext cx="2857320" cy="26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1580" spc="-1" strike="noStrike">
                <a:solidFill>
                  <a:srgbClr val="f53b57"/>
                </a:solidFill>
                <a:latin typeface="Calibri"/>
                <a:ea typeface="Calibri"/>
              </a:rPr>
              <a:t>Emergency report</a:t>
            </a:r>
            <a:endParaRPr b="0" lang="en-US" sz="1580" spc="-1" strike="noStrike">
              <a:latin typeface="Arial"/>
            </a:endParaRPr>
          </a:p>
        </p:txBody>
      </p:sp>
      <p:sp>
        <p:nvSpPr>
          <p:cNvPr id="432" name="CustomShape 14"/>
          <p:cNvSpPr/>
          <p:nvPr/>
        </p:nvSpPr>
        <p:spPr>
          <a:xfrm>
            <a:off x="4572000" y="2990880"/>
            <a:ext cx="3066840" cy="552240"/>
          </a:xfrm>
          <a:prstGeom prst="roundRect">
            <a:avLst>
              <a:gd name="adj" fmla="val 10345"/>
            </a:avLst>
          </a:prstGeom>
          <a:solidFill>
            <a:srgbClr val="f53b57">
              <a:alpha val="13000"/>
            </a:srgbClr>
          </a:solidFill>
          <a:ln w="9360">
            <a:solidFill>
              <a:srgbClr val="f53b57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f53b57"/>
                </a:solidFill>
                <a:latin typeface="Calibri"/>
                <a:ea typeface="Calibri"/>
              </a:rPr>
              <a:t>Emergency categories</a:t>
            </a:r>
            <a:endParaRPr b="0" lang="en-US" sz="98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f53b57"/>
                </a:solidFill>
                <a:latin typeface="Calibri"/>
                <a:ea typeface="Calibri"/>
              </a:rPr>
              <a:t>Set report type.</a:t>
            </a:r>
            <a:endParaRPr b="0" lang="en-US" sz="980" spc="-1" strike="noStrike">
              <a:latin typeface="Arial"/>
            </a:endParaRPr>
          </a:p>
        </p:txBody>
      </p:sp>
      <p:sp>
        <p:nvSpPr>
          <p:cNvPr id="433" name="CustomShape 15"/>
          <p:cNvSpPr/>
          <p:nvPr/>
        </p:nvSpPr>
        <p:spPr>
          <a:xfrm>
            <a:off x="4572000" y="3638520"/>
            <a:ext cx="3066840" cy="552240"/>
          </a:xfrm>
          <a:prstGeom prst="roundRect">
            <a:avLst>
              <a:gd name="adj" fmla="val 10345"/>
            </a:avLst>
          </a:prstGeom>
          <a:solidFill>
            <a:srgbClr val="f53b57">
              <a:alpha val="13000"/>
            </a:srgbClr>
          </a:solidFill>
          <a:ln w="9360">
            <a:solidFill>
              <a:srgbClr val="f53b57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f53b57"/>
                </a:solidFill>
                <a:latin typeface="Calibri"/>
                <a:ea typeface="Calibri"/>
              </a:rPr>
              <a:t>Live Photo / Voice / Video</a:t>
            </a:r>
            <a:endParaRPr b="0" lang="en-US" sz="98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f53b57"/>
                </a:solidFill>
                <a:latin typeface="Calibri"/>
                <a:ea typeface="Calibri"/>
              </a:rPr>
              <a:t>Attach evidence.</a:t>
            </a:r>
            <a:endParaRPr b="0" lang="en-US" sz="980" spc="-1" strike="noStrike">
              <a:latin typeface="Arial"/>
            </a:endParaRPr>
          </a:p>
        </p:txBody>
      </p:sp>
      <p:sp>
        <p:nvSpPr>
          <p:cNvPr id="434" name="CustomShape 16"/>
          <p:cNvSpPr/>
          <p:nvPr/>
        </p:nvSpPr>
        <p:spPr>
          <a:xfrm>
            <a:off x="4572000" y="4286160"/>
            <a:ext cx="3066840" cy="552240"/>
          </a:xfrm>
          <a:prstGeom prst="roundRect">
            <a:avLst>
              <a:gd name="adj" fmla="val 10345"/>
            </a:avLst>
          </a:prstGeom>
          <a:solidFill>
            <a:srgbClr val="f53b57">
              <a:alpha val="13000"/>
            </a:srgbClr>
          </a:solidFill>
          <a:ln w="9360">
            <a:solidFill>
              <a:srgbClr val="f53b57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f53b57"/>
                </a:solidFill>
                <a:latin typeface="Calibri"/>
                <a:ea typeface="Calibri"/>
              </a:rPr>
              <a:t>Send Emergency Report</a:t>
            </a:r>
            <a:endParaRPr b="0" lang="en-US" sz="98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f53b57"/>
                </a:solidFill>
                <a:latin typeface="Calibri"/>
                <a:ea typeface="Calibri"/>
              </a:rPr>
              <a:t>Submit to triage.</a:t>
            </a:r>
            <a:endParaRPr b="0" lang="en-US" sz="980" spc="-1" strike="noStrike">
              <a:latin typeface="Arial"/>
            </a:endParaRPr>
          </a:p>
        </p:txBody>
      </p:sp>
      <p:sp>
        <p:nvSpPr>
          <p:cNvPr id="435" name="CustomShape 17"/>
          <p:cNvSpPr/>
          <p:nvPr/>
        </p:nvSpPr>
        <p:spPr>
          <a:xfrm>
            <a:off x="8172360" y="2266920"/>
            <a:ext cx="3524040" cy="3714480"/>
          </a:xfrm>
          <a:prstGeom prst="roundRect">
            <a:avLst>
              <a:gd name="adj" fmla="val 3243"/>
            </a:avLst>
          </a:prstGeom>
          <a:solidFill>
            <a:srgbClr val="0f2b3d">
              <a:alpha val="80000"/>
            </a:srgbClr>
          </a:solidFill>
          <a:ln w="9360">
            <a:solidFill>
              <a:srgbClr val="10ac84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436" name="CustomShape 18"/>
          <p:cNvSpPr/>
          <p:nvPr/>
        </p:nvSpPr>
        <p:spPr>
          <a:xfrm>
            <a:off x="8400960" y="2533680"/>
            <a:ext cx="2857320" cy="26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1580" spc="-1" strike="noStrike">
                <a:solidFill>
                  <a:srgbClr val="10ac84"/>
                </a:solidFill>
                <a:latin typeface="Calibri"/>
                <a:ea typeface="Calibri"/>
              </a:rPr>
              <a:t>After dispatch</a:t>
            </a:r>
            <a:endParaRPr b="0" lang="en-US" sz="1580" spc="-1" strike="noStrike">
              <a:latin typeface="Arial"/>
            </a:endParaRPr>
          </a:p>
        </p:txBody>
      </p:sp>
      <p:sp>
        <p:nvSpPr>
          <p:cNvPr id="437" name="CustomShape 19"/>
          <p:cNvSpPr/>
          <p:nvPr/>
        </p:nvSpPr>
        <p:spPr>
          <a:xfrm>
            <a:off x="8400960" y="2990880"/>
            <a:ext cx="3066840" cy="552240"/>
          </a:xfrm>
          <a:prstGeom prst="roundRect">
            <a:avLst>
              <a:gd name="adj" fmla="val 10345"/>
            </a:avLst>
          </a:prstGeom>
          <a:solidFill>
            <a:srgbClr val="10ac84">
              <a:alpha val="13000"/>
            </a:srgbClr>
          </a:solidFill>
          <a:ln w="9360">
            <a:solidFill>
              <a:srgbClr val="10ac84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10ac84"/>
                </a:solidFill>
                <a:latin typeface="Calibri"/>
                <a:ea typeface="Calibri"/>
              </a:rPr>
              <a:t>I'm Safe - Cancel Alert</a:t>
            </a:r>
            <a:endParaRPr b="0" lang="en-US" sz="98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10ac84"/>
                </a:solidFill>
                <a:latin typeface="Calibri"/>
                <a:ea typeface="Calibri"/>
              </a:rPr>
              <a:t>Close active alert.</a:t>
            </a:r>
            <a:endParaRPr b="0" lang="en-US" sz="980" spc="-1" strike="noStrike">
              <a:latin typeface="Arial"/>
            </a:endParaRPr>
          </a:p>
        </p:txBody>
      </p:sp>
      <p:sp>
        <p:nvSpPr>
          <p:cNvPr id="438" name="CustomShape 20"/>
          <p:cNvSpPr/>
          <p:nvPr/>
        </p:nvSpPr>
        <p:spPr>
          <a:xfrm>
            <a:off x="8400960" y="3638520"/>
            <a:ext cx="3066840" cy="552240"/>
          </a:xfrm>
          <a:prstGeom prst="roundRect">
            <a:avLst>
              <a:gd name="adj" fmla="val 10345"/>
            </a:avLst>
          </a:prstGeom>
          <a:solidFill>
            <a:srgbClr val="10ac84">
              <a:alpha val="13000"/>
            </a:srgbClr>
          </a:solidFill>
          <a:ln w="9360">
            <a:solidFill>
              <a:srgbClr val="10ac84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10ac84"/>
                </a:solidFill>
                <a:latin typeface="Calibri"/>
                <a:ea typeface="Calibri"/>
              </a:rPr>
              <a:t>Case Monitor</a:t>
            </a:r>
            <a:endParaRPr b="0" lang="en-US" sz="98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10ac84"/>
                </a:solidFill>
                <a:latin typeface="Calibri"/>
                <a:ea typeface="Calibri"/>
              </a:rPr>
              <a:t>Track status and disclosures.</a:t>
            </a:r>
            <a:endParaRPr b="0" lang="en-US" sz="980" spc="-1" strike="noStrike">
              <a:latin typeface="Arial"/>
            </a:endParaRPr>
          </a:p>
        </p:txBody>
      </p:sp>
      <p:sp>
        <p:nvSpPr>
          <p:cNvPr id="439" name="CustomShape 21"/>
          <p:cNvSpPr/>
          <p:nvPr/>
        </p:nvSpPr>
        <p:spPr>
          <a:xfrm>
            <a:off x="8400960" y="4286160"/>
            <a:ext cx="3066840" cy="552240"/>
          </a:xfrm>
          <a:prstGeom prst="roundRect">
            <a:avLst>
              <a:gd name="adj" fmla="val 10345"/>
            </a:avLst>
          </a:prstGeom>
          <a:solidFill>
            <a:srgbClr val="10ac84">
              <a:alpha val="13000"/>
            </a:srgbClr>
          </a:solidFill>
          <a:ln w="9360">
            <a:solidFill>
              <a:srgbClr val="10ac84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10ac84"/>
                </a:solidFill>
                <a:latin typeface="Calibri"/>
                <a:ea typeface="Calibri"/>
              </a:rPr>
              <a:t>Upload Evidence</a:t>
            </a:r>
            <a:endParaRPr b="0" lang="en-US" sz="98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10ac84"/>
                </a:solidFill>
                <a:latin typeface="Calibri"/>
                <a:ea typeface="Calibri"/>
              </a:rPr>
              <a:t>Respond to evidence request.</a:t>
            </a:r>
            <a:endParaRPr b="0" lang="en-US" sz="980" spc="-1" strike="noStrike">
              <a:latin typeface="Arial"/>
            </a:endParaRPr>
          </a:p>
        </p:txBody>
      </p:sp>
      <p:sp>
        <p:nvSpPr>
          <p:cNvPr id="440" name="CustomShape 22"/>
          <p:cNvSpPr/>
          <p:nvPr/>
        </p:nvSpPr>
        <p:spPr>
          <a:xfrm>
            <a:off x="533520" y="6286680"/>
            <a:ext cx="1714320" cy="228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900" spc="-1" strike="noStrike">
                <a:solidFill>
                  <a:srgbClr val="6f8298"/>
                </a:solidFill>
                <a:latin typeface="Calibri"/>
                <a:ea typeface="Calibri"/>
              </a:rPr>
              <a:t>Guardian AI V3</a:t>
            </a:r>
            <a:endParaRPr b="0" lang="en-US" sz="900" spc="-1" strike="noStrike">
              <a:latin typeface="Arial"/>
            </a:endParaRPr>
          </a:p>
        </p:txBody>
      </p:sp>
      <p:sp>
        <p:nvSpPr>
          <p:cNvPr id="441" name="CustomShape 23"/>
          <p:cNvSpPr/>
          <p:nvPr/>
        </p:nvSpPr>
        <p:spPr>
          <a:xfrm>
            <a:off x="11201400" y="6286680"/>
            <a:ext cx="456840" cy="228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r">
              <a:lnSpc>
                <a:spcPct val="100000"/>
              </a:lnSpc>
            </a:pPr>
            <a:r>
              <a:rPr b="0" lang="en-US" sz="900" spc="-1" strike="noStrike">
                <a:solidFill>
                  <a:srgbClr val="6f8298"/>
                </a:solidFill>
                <a:latin typeface="Calibri"/>
                <a:ea typeface="Calibri"/>
              </a:rPr>
              <a:t>10</a:t>
            </a:r>
            <a:endParaRPr b="0" lang="en-US" sz="9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30a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CustomShape 1"/>
          <p:cNvSpPr/>
          <p:nvPr/>
        </p:nvSpPr>
        <p:spPr>
          <a:xfrm>
            <a:off x="8667720" y="-1428840"/>
            <a:ext cx="4952520" cy="4952520"/>
          </a:xfrm>
          <a:prstGeom prst="ellipse">
            <a:avLst/>
          </a:prstGeom>
          <a:solidFill>
            <a:srgbClr val="073a52">
              <a:alpha val="34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43" name="CustomShape 2"/>
          <p:cNvSpPr/>
          <p:nvPr/>
        </p:nvSpPr>
        <p:spPr>
          <a:xfrm>
            <a:off x="-2095560" y="3619440"/>
            <a:ext cx="4952520" cy="4952520"/>
          </a:xfrm>
          <a:prstGeom prst="ellipse">
            <a:avLst/>
          </a:prstGeom>
          <a:solidFill>
            <a:srgbClr val="172554">
              <a:alpha val="40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44" name="CustomShape 3"/>
          <p:cNvSpPr/>
          <p:nvPr/>
        </p:nvSpPr>
        <p:spPr>
          <a:xfrm>
            <a:off x="0" y="0"/>
            <a:ext cx="12191760" cy="6857640"/>
          </a:xfrm>
          <a:prstGeom prst="roundRect">
            <a:avLst>
              <a:gd name="adj" fmla="val 1111"/>
            </a:avLst>
          </a:prstGeom>
          <a:solidFill>
            <a:srgbClr val="030a12">
              <a:alpha val="67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45" name="CustomShape 4"/>
          <p:cNvSpPr/>
          <p:nvPr/>
        </p:nvSpPr>
        <p:spPr>
          <a:xfrm>
            <a:off x="533520" y="399960"/>
            <a:ext cx="4381200" cy="26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980" spc="-1" strike="noStrike">
                <a:solidFill>
                  <a:srgbClr val="00d2d3"/>
                </a:solidFill>
                <a:latin typeface="Calibri"/>
                <a:ea typeface="Calibri"/>
              </a:rPr>
              <a:t>BUTTON APPENDIX</a:t>
            </a:r>
            <a:endParaRPr b="0" lang="en-US" sz="980" spc="-1" strike="noStrike">
              <a:latin typeface="Arial"/>
            </a:endParaRPr>
          </a:p>
        </p:txBody>
      </p:sp>
      <p:sp>
        <p:nvSpPr>
          <p:cNvPr id="446" name="CustomShape 5"/>
          <p:cNvSpPr/>
          <p:nvPr/>
        </p:nvSpPr>
        <p:spPr>
          <a:xfrm>
            <a:off x="533520" y="819000"/>
            <a:ext cx="7810200" cy="914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3450" spc="-1" strike="noStrike">
                <a:solidFill>
                  <a:srgbClr val="f8fafc"/>
                </a:solidFill>
                <a:latin typeface="Calibri"/>
                <a:ea typeface="Calibri"/>
              </a:rPr>
              <a:t>Operations controls move incidents from intake to response and evidence.</a:t>
            </a:r>
            <a:endParaRPr b="0" lang="en-US" sz="3450" spc="-1" strike="noStrike">
              <a:latin typeface="Arial"/>
            </a:endParaRPr>
          </a:p>
        </p:txBody>
      </p:sp>
      <p:sp>
        <p:nvSpPr>
          <p:cNvPr id="447" name="CustomShape 6"/>
          <p:cNvSpPr/>
          <p:nvPr/>
        </p:nvSpPr>
        <p:spPr>
          <a:xfrm>
            <a:off x="533520" y="2076480"/>
            <a:ext cx="1180800" cy="37800"/>
          </a:xfrm>
          <a:prstGeom prst="roundRect">
            <a:avLst>
              <a:gd name="adj" fmla="val 50000"/>
            </a:avLst>
          </a:prstGeom>
          <a:solidFill>
            <a:srgbClr val="00d2d3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48" name="CustomShape 7"/>
          <p:cNvSpPr/>
          <p:nvPr/>
        </p:nvSpPr>
        <p:spPr>
          <a:xfrm>
            <a:off x="514440" y="2266920"/>
            <a:ext cx="3524040" cy="3714480"/>
          </a:xfrm>
          <a:prstGeom prst="roundRect">
            <a:avLst>
              <a:gd name="adj" fmla="val 3243"/>
            </a:avLst>
          </a:prstGeom>
          <a:solidFill>
            <a:srgbClr val="0f2b3d">
              <a:alpha val="80000"/>
            </a:srgbClr>
          </a:solidFill>
          <a:ln w="9360">
            <a:solidFill>
              <a:srgbClr val="f53b57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449" name="CustomShape 8"/>
          <p:cNvSpPr/>
          <p:nvPr/>
        </p:nvSpPr>
        <p:spPr>
          <a:xfrm>
            <a:off x="743040" y="2533680"/>
            <a:ext cx="2857320" cy="26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1580" spc="-1" strike="noStrike">
                <a:solidFill>
                  <a:srgbClr val="f53b57"/>
                </a:solidFill>
                <a:latin typeface="Calibri"/>
                <a:ea typeface="Calibri"/>
              </a:rPr>
              <a:t>Dispatch</a:t>
            </a:r>
            <a:endParaRPr b="0" lang="en-US" sz="1580" spc="-1" strike="noStrike">
              <a:latin typeface="Arial"/>
            </a:endParaRPr>
          </a:p>
        </p:txBody>
      </p:sp>
      <p:sp>
        <p:nvSpPr>
          <p:cNvPr id="450" name="CustomShape 9"/>
          <p:cNvSpPr/>
          <p:nvPr/>
        </p:nvSpPr>
        <p:spPr>
          <a:xfrm>
            <a:off x="743040" y="2990880"/>
            <a:ext cx="3066840" cy="552240"/>
          </a:xfrm>
          <a:prstGeom prst="roundRect">
            <a:avLst>
              <a:gd name="adj" fmla="val 10345"/>
            </a:avLst>
          </a:prstGeom>
          <a:solidFill>
            <a:srgbClr val="f53b57">
              <a:alpha val="13000"/>
            </a:srgbClr>
          </a:solidFill>
          <a:ln w="9360">
            <a:solidFill>
              <a:srgbClr val="f53b57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f53b57"/>
                </a:solidFill>
                <a:latin typeface="Calibri"/>
                <a:ea typeface="Calibri"/>
              </a:rPr>
              <a:t>Incident card</a:t>
            </a:r>
            <a:endParaRPr b="0" lang="en-US" sz="98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f53b57"/>
                </a:solidFill>
                <a:latin typeface="Calibri"/>
                <a:ea typeface="Calibri"/>
              </a:rPr>
              <a:t>Open details.</a:t>
            </a:r>
            <a:endParaRPr b="0" lang="en-US" sz="980" spc="-1" strike="noStrike">
              <a:latin typeface="Arial"/>
            </a:endParaRPr>
          </a:p>
        </p:txBody>
      </p:sp>
      <p:sp>
        <p:nvSpPr>
          <p:cNvPr id="451" name="CustomShape 10"/>
          <p:cNvSpPr/>
          <p:nvPr/>
        </p:nvSpPr>
        <p:spPr>
          <a:xfrm>
            <a:off x="743040" y="3638520"/>
            <a:ext cx="3066840" cy="552240"/>
          </a:xfrm>
          <a:prstGeom prst="roundRect">
            <a:avLst>
              <a:gd name="adj" fmla="val 10345"/>
            </a:avLst>
          </a:prstGeom>
          <a:solidFill>
            <a:srgbClr val="f53b57">
              <a:alpha val="13000"/>
            </a:srgbClr>
          </a:solidFill>
          <a:ln w="9360">
            <a:solidFill>
              <a:srgbClr val="f53b57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f53b57"/>
                </a:solidFill>
                <a:latin typeface="Calibri"/>
                <a:ea typeface="Calibri"/>
              </a:rPr>
              <a:t>Verify PIN &amp; Reveal Identity</a:t>
            </a:r>
            <a:endParaRPr b="0" lang="en-US" sz="98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f53b57"/>
                </a:solidFill>
                <a:latin typeface="Calibri"/>
                <a:ea typeface="Calibri"/>
              </a:rPr>
              <a:t>Access PII with audit.</a:t>
            </a:r>
            <a:endParaRPr b="0" lang="en-US" sz="980" spc="-1" strike="noStrike">
              <a:latin typeface="Arial"/>
            </a:endParaRPr>
          </a:p>
        </p:txBody>
      </p:sp>
      <p:sp>
        <p:nvSpPr>
          <p:cNvPr id="452" name="CustomShape 11"/>
          <p:cNvSpPr/>
          <p:nvPr/>
        </p:nvSpPr>
        <p:spPr>
          <a:xfrm>
            <a:off x="743040" y="4286160"/>
            <a:ext cx="3066840" cy="552240"/>
          </a:xfrm>
          <a:prstGeom prst="roundRect">
            <a:avLst>
              <a:gd name="adj" fmla="val 10345"/>
            </a:avLst>
          </a:prstGeom>
          <a:solidFill>
            <a:srgbClr val="f53b57">
              <a:alpha val="13000"/>
            </a:srgbClr>
          </a:solidFill>
          <a:ln w="9360">
            <a:solidFill>
              <a:srgbClr val="f53b57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f53b57"/>
                </a:solidFill>
                <a:latin typeface="Calibri"/>
                <a:ea typeface="Calibri"/>
              </a:rPr>
              <a:t>Query FRSC</a:t>
            </a:r>
            <a:endParaRPr b="0" lang="en-US" sz="98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f53b57"/>
                </a:solidFill>
                <a:latin typeface="Calibri"/>
                <a:ea typeface="Calibri"/>
              </a:rPr>
              <a:t>Vehicle lookup.</a:t>
            </a:r>
            <a:endParaRPr b="0" lang="en-US" sz="980" spc="-1" strike="noStrike">
              <a:latin typeface="Arial"/>
            </a:endParaRPr>
          </a:p>
        </p:txBody>
      </p:sp>
      <p:sp>
        <p:nvSpPr>
          <p:cNvPr id="453" name="CustomShape 12"/>
          <p:cNvSpPr/>
          <p:nvPr/>
        </p:nvSpPr>
        <p:spPr>
          <a:xfrm>
            <a:off x="4343400" y="2266920"/>
            <a:ext cx="3524040" cy="3714480"/>
          </a:xfrm>
          <a:prstGeom prst="roundRect">
            <a:avLst>
              <a:gd name="adj" fmla="val 3243"/>
            </a:avLst>
          </a:prstGeom>
          <a:solidFill>
            <a:srgbClr val="0f2b3d">
              <a:alpha val="80000"/>
            </a:srgbClr>
          </a:solidFill>
          <a:ln w="9360">
            <a:solidFill>
              <a:srgbClr val="00d2d3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454" name="CustomShape 13"/>
          <p:cNvSpPr/>
          <p:nvPr/>
        </p:nvSpPr>
        <p:spPr>
          <a:xfrm>
            <a:off x="4572000" y="2533680"/>
            <a:ext cx="2857320" cy="26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1580" spc="-1" strike="noStrike">
                <a:solidFill>
                  <a:srgbClr val="00d2d3"/>
                </a:solidFill>
                <a:latin typeface="Calibri"/>
                <a:ea typeface="Calibri"/>
              </a:rPr>
              <a:t>Command map</a:t>
            </a:r>
            <a:endParaRPr b="0" lang="en-US" sz="1580" spc="-1" strike="noStrike">
              <a:latin typeface="Arial"/>
            </a:endParaRPr>
          </a:p>
        </p:txBody>
      </p:sp>
      <p:sp>
        <p:nvSpPr>
          <p:cNvPr id="455" name="CustomShape 14"/>
          <p:cNvSpPr/>
          <p:nvPr/>
        </p:nvSpPr>
        <p:spPr>
          <a:xfrm>
            <a:off x="4572000" y="2990880"/>
            <a:ext cx="3066840" cy="552240"/>
          </a:xfrm>
          <a:prstGeom prst="roundRect">
            <a:avLst>
              <a:gd name="adj" fmla="val 10345"/>
            </a:avLst>
          </a:prstGeom>
          <a:solidFill>
            <a:srgbClr val="00d2d3">
              <a:alpha val="13000"/>
            </a:srgbClr>
          </a:solidFill>
          <a:ln w="9360">
            <a:solidFill>
              <a:srgbClr val="00d2d3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00d2d3"/>
                </a:solidFill>
                <a:latin typeface="Calibri"/>
                <a:ea typeface="Calibri"/>
              </a:rPr>
              <a:t>Track Location</a:t>
            </a:r>
            <a:endParaRPr b="0" lang="en-US" sz="98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00d2d3"/>
                </a:solidFill>
                <a:latin typeface="Calibri"/>
                <a:ea typeface="Calibri"/>
              </a:rPr>
              <a:t>Focus critical event.</a:t>
            </a:r>
            <a:endParaRPr b="0" lang="en-US" sz="980" spc="-1" strike="noStrike">
              <a:latin typeface="Arial"/>
            </a:endParaRPr>
          </a:p>
        </p:txBody>
      </p:sp>
      <p:sp>
        <p:nvSpPr>
          <p:cNvPr id="456" name="CustomShape 15"/>
          <p:cNvSpPr/>
          <p:nvPr/>
        </p:nvSpPr>
        <p:spPr>
          <a:xfrm>
            <a:off x="4572000" y="3638520"/>
            <a:ext cx="3066840" cy="552240"/>
          </a:xfrm>
          <a:prstGeom prst="roundRect">
            <a:avLst>
              <a:gd name="adj" fmla="val 10345"/>
            </a:avLst>
          </a:prstGeom>
          <a:solidFill>
            <a:srgbClr val="00d2d3">
              <a:alpha val="13000"/>
            </a:srgbClr>
          </a:solidFill>
          <a:ln w="9360">
            <a:solidFill>
              <a:srgbClr val="00d2d3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00d2d3"/>
                </a:solidFill>
                <a:latin typeface="Calibri"/>
                <a:ea typeface="Calibri"/>
              </a:rPr>
              <a:t>Dispatch Responder</a:t>
            </a:r>
            <a:endParaRPr b="0" lang="en-US" sz="98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00d2d3"/>
                </a:solidFill>
                <a:latin typeface="Calibri"/>
                <a:ea typeface="Calibri"/>
              </a:rPr>
              <a:t>Assign team.</a:t>
            </a:r>
            <a:endParaRPr b="0" lang="en-US" sz="980" spc="-1" strike="noStrike">
              <a:latin typeface="Arial"/>
            </a:endParaRPr>
          </a:p>
        </p:txBody>
      </p:sp>
      <p:sp>
        <p:nvSpPr>
          <p:cNvPr id="457" name="CustomShape 16"/>
          <p:cNvSpPr/>
          <p:nvPr/>
        </p:nvSpPr>
        <p:spPr>
          <a:xfrm>
            <a:off x="4572000" y="4286160"/>
            <a:ext cx="3066840" cy="552240"/>
          </a:xfrm>
          <a:prstGeom prst="roundRect">
            <a:avLst>
              <a:gd name="adj" fmla="val 10345"/>
            </a:avLst>
          </a:prstGeom>
          <a:solidFill>
            <a:srgbClr val="00d2d3">
              <a:alpha val="13000"/>
            </a:srgbClr>
          </a:solidFill>
          <a:ln w="9360">
            <a:solidFill>
              <a:srgbClr val="00d2d3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00d2d3"/>
                </a:solidFill>
                <a:latin typeface="Calibri"/>
                <a:ea typeface="Calibri"/>
              </a:rPr>
              <a:t>Route Emergency</a:t>
            </a:r>
            <a:endParaRPr b="0" lang="en-US" sz="98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00d2d3"/>
                </a:solidFill>
                <a:latin typeface="Calibri"/>
                <a:ea typeface="Calibri"/>
              </a:rPr>
              <a:t>Transfer agency.</a:t>
            </a:r>
            <a:endParaRPr b="0" lang="en-US" sz="980" spc="-1" strike="noStrike">
              <a:latin typeface="Arial"/>
            </a:endParaRPr>
          </a:p>
        </p:txBody>
      </p:sp>
      <p:sp>
        <p:nvSpPr>
          <p:cNvPr id="458" name="CustomShape 17"/>
          <p:cNvSpPr/>
          <p:nvPr/>
        </p:nvSpPr>
        <p:spPr>
          <a:xfrm>
            <a:off x="8172360" y="2266920"/>
            <a:ext cx="3524040" cy="3714480"/>
          </a:xfrm>
          <a:prstGeom prst="roundRect">
            <a:avLst>
              <a:gd name="adj" fmla="val 3243"/>
            </a:avLst>
          </a:prstGeom>
          <a:solidFill>
            <a:srgbClr val="0f2b3d">
              <a:alpha val="80000"/>
            </a:srgbClr>
          </a:solidFill>
          <a:ln w="9360">
            <a:solidFill>
              <a:srgbClr val="10ac84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459" name="CustomShape 18"/>
          <p:cNvSpPr/>
          <p:nvPr/>
        </p:nvSpPr>
        <p:spPr>
          <a:xfrm>
            <a:off x="8400960" y="2533680"/>
            <a:ext cx="2857320" cy="26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1580" spc="-1" strike="noStrike">
                <a:solidFill>
                  <a:srgbClr val="10ac84"/>
                </a:solidFill>
                <a:latin typeface="Calibri"/>
                <a:ea typeface="Calibri"/>
              </a:rPr>
              <a:t>Responder</a:t>
            </a:r>
            <a:endParaRPr b="0" lang="en-US" sz="1580" spc="-1" strike="noStrike">
              <a:latin typeface="Arial"/>
            </a:endParaRPr>
          </a:p>
        </p:txBody>
      </p:sp>
      <p:sp>
        <p:nvSpPr>
          <p:cNvPr id="460" name="CustomShape 19"/>
          <p:cNvSpPr/>
          <p:nvPr/>
        </p:nvSpPr>
        <p:spPr>
          <a:xfrm>
            <a:off x="8400960" y="2990880"/>
            <a:ext cx="3066840" cy="552240"/>
          </a:xfrm>
          <a:prstGeom prst="roundRect">
            <a:avLst>
              <a:gd name="adj" fmla="val 10345"/>
            </a:avLst>
          </a:prstGeom>
          <a:solidFill>
            <a:srgbClr val="10ac84">
              <a:alpha val="13000"/>
            </a:srgbClr>
          </a:solidFill>
          <a:ln w="9360">
            <a:solidFill>
              <a:srgbClr val="10ac84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10ac84"/>
                </a:solidFill>
                <a:latin typeface="Calibri"/>
                <a:ea typeface="Calibri"/>
              </a:rPr>
              <a:t>Authenticate</a:t>
            </a:r>
            <a:endParaRPr b="0" lang="en-US" sz="98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10ac84"/>
                </a:solidFill>
                <a:latin typeface="Calibri"/>
                <a:ea typeface="Calibri"/>
              </a:rPr>
              <a:t>Log in field unit.</a:t>
            </a:r>
            <a:endParaRPr b="0" lang="en-US" sz="980" spc="-1" strike="noStrike">
              <a:latin typeface="Arial"/>
            </a:endParaRPr>
          </a:p>
        </p:txBody>
      </p:sp>
      <p:sp>
        <p:nvSpPr>
          <p:cNvPr id="461" name="CustomShape 20"/>
          <p:cNvSpPr/>
          <p:nvPr/>
        </p:nvSpPr>
        <p:spPr>
          <a:xfrm>
            <a:off x="8400960" y="3638520"/>
            <a:ext cx="3066840" cy="552240"/>
          </a:xfrm>
          <a:prstGeom prst="roundRect">
            <a:avLst>
              <a:gd name="adj" fmla="val 10345"/>
            </a:avLst>
          </a:prstGeom>
          <a:solidFill>
            <a:srgbClr val="10ac84">
              <a:alpha val="13000"/>
            </a:srgbClr>
          </a:solidFill>
          <a:ln w="9360">
            <a:solidFill>
              <a:srgbClr val="10ac84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10ac84"/>
                </a:solidFill>
                <a:latin typeface="Calibri"/>
                <a:ea typeface="Calibri"/>
              </a:rPr>
              <a:t>Arrive / Resolve</a:t>
            </a:r>
            <a:endParaRPr b="0" lang="en-US" sz="98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10ac84"/>
                </a:solidFill>
                <a:latin typeface="Calibri"/>
                <a:ea typeface="Calibri"/>
              </a:rPr>
              <a:t>Update status.</a:t>
            </a:r>
            <a:endParaRPr b="0" lang="en-US" sz="980" spc="-1" strike="noStrike">
              <a:latin typeface="Arial"/>
            </a:endParaRPr>
          </a:p>
        </p:txBody>
      </p:sp>
      <p:sp>
        <p:nvSpPr>
          <p:cNvPr id="462" name="CustomShape 21"/>
          <p:cNvSpPr/>
          <p:nvPr/>
        </p:nvSpPr>
        <p:spPr>
          <a:xfrm>
            <a:off x="8400960" y="4286160"/>
            <a:ext cx="3066840" cy="552240"/>
          </a:xfrm>
          <a:prstGeom prst="roundRect">
            <a:avLst>
              <a:gd name="adj" fmla="val 10345"/>
            </a:avLst>
          </a:prstGeom>
          <a:solidFill>
            <a:srgbClr val="10ac84">
              <a:alpha val="13000"/>
            </a:srgbClr>
          </a:solidFill>
          <a:ln w="9360">
            <a:solidFill>
              <a:srgbClr val="10ac84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10ac84"/>
                </a:solidFill>
                <a:latin typeface="Calibri"/>
                <a:ea typeface="Calibri"/>
              </a:rPr>
              <a:t>Decrypt Citizen PII</a:t>
            </a:r>
            <a:endParaRPr b="0" lang="en-US" sz="98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10ac84"/>
                </a:solidFill>
                <a:latin typeface="Calibri"/>
                <a:ea typeface="Calibri"/>
              </a:rPr>
              <a:t>Unlock only when justified.</a:t>
            </a:r>
            <a:endParaRPr b="0" lang="en-US" sz="980" spc="-1" strike="noStrike">
              <a:latin typeface="Arial"/>
            </a:endParaRPr>
          </a:p>
        </p:txBody>
      </p:sp>
      <p:sp>
        <p:nvSpPr>
          <p:cNvPr id="463" name="CustomShape 22"/>
          <p:cNvSpPr/>
          <p:nvPr/>
        </p:nvSpPr>
        <p:spPr>
          <a:xfrm>
            <a:off x="533520" y="6286680"/>
            <a:ext cx="1714320" cy="228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900" spc="-1" strike="noStrike">
                <a:solidFill>
                  <a:srgbClr val="6f8298"/>
                </a:solidFill>
                <a:latin typeface="Calibri"/>
                <a:ea typeface="Calibri"/>
              </a:rPr>
              <a:t>Guardian AI V3</a:t>
            </a:r>
            <a:endParaRPr b="0" lang="en-US" sz="900" spc="-1" strike="noStrike">
              <a:latin typeface="Arial"/>
            </a:endParaRPr>
          </a:p>
        </p:txBody>
      </p:sp>
      <p:sp>
        <p:nvSpPr>
          <p:cNvPr id="464" name="CustomShape 23"/>
          <p:cNvSpPr/>
          <p:nvPr/>
        </p:nvSpPr>
        <p:spPr>
          <a:xfrm>
            <a:off x="11201400" y="6286680"/>
            <a:ext cx="456840" cy="228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r">
              <a:lnSpc>
                <a:spcPct val="100000"/>
              </a:lnSpc>
            </a:pPr>
            <a:r>
              <a:rPr b="0" lang="en-US" sz="900" spc="-1" strike="noStrike">
                <a:solidFill>
                  <a:srgbClr val="6f8298"/>
                </a:solidFill>
                <a:latin typeface="Calibri"/>
                <a:ea typeface="Calibri"/>
              </a:rPr>
              <a:t>11</a:t>
            </a:r>
            <a:endParaRPr b="0" lang="en-US" sz="9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30a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CustomShape 1"/>
          <p:cNvSpPr/>
          <p:nvPr/>
        </p:nvSpPr>
        <p:spPr>
          <a:xfrm>
            <a:off x="8667720" y="-1428840"/>
            <a:ext cx="4952520" cy="4952520"/>
          </a:xfrm>
          <a:prstGeom prst="ellipse">
            <a:avLst/>
          </a:prstGeom>
          <a:solidFill>
            <a:srgbClr val="073a52">
              <a:alpha val="34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66" name="CustomShape 2"/>
          <p:cNvSpPr/>
          <p:nvPr/>
        </p:nvSpPr>
        <p:spPr>
          <a:xfrm>
            <a:off x="-2095560" y="3619440"/>
            <a:ext cx="4952520" cy="4952520"/>
          </a:xfrm>
          <a:prstGeom prst="ellipse">
            <a:avLst/>
          </a:prstGeom>
          <a:solidFill>
            <a:srgbClr val="172554">
              <a:alpha val="40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67" name="CustomShape 3"/>
          <p:cNvSpPr/>
          <p:nvPr/>
        </p:nvSpPr>
        <p:spPr>
          <a:xfrm>
            <a:off x="0" y="0"/>
            <a:ext cx="12191760" cy="6857640"/>
          </a:xfrm>
          <a:prstGeom prst="roundRect">
            <a:avLst>
              <a:gd name="adj" fmla="val 1111"/>
            </a:avLst>
          </a:prstGeom>
          <a:solidFill>
            <a:srgbClr val="030a12">
              <a:alpha val="67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68" name="CustomShape 4"/>
          <p:cNvSpPr/>
          <p:nvPr/>
        </p:nvSpPr>
        <p:spPr>
          <a:xfrm>
            <a:off x="533520" y="399960"/>
            <a:ext cx="4381200" cy="26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980" spc="-1" strike="noStrike">
                <a:solidFill>
                  <a:srgbClr val="00d2d3"/>
                </a:solidFill>
                <a:latin typeface="Calibri"/>
                <a:ea typeface="Calibri"/>
              </a:rPr>
              <a:t>PILOT DESIGN</a:t>
            </a:r>
            <a:endParaRPr b="0" lang="en-US" sz="980" spc="-1" strike="noStrike">
              <a:latin typeface="Arial"/>
            </a:endParaRPr>
          </a:p>
        </p:txBody>
      </p:sp>
      <p:sp>
        <p:nvSpPr>
          <p:cNvPr id="469" name="CustomShape 5"/>
          <p:cNvSpPr/>
          <p:nvPr/>
        </p:nvSpPr>
        <p:spPr>
          <a:xfrm>
            <a:off x="533520" y="819000"/>
            <a:ext cx="7810200" cy="914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3450" spc="-1" strike="noStrike">
                <a:solidFill>
                  <a:srgbClr val="f8fafc"/>
                </a:solidFill>
                <a:latin typeface="Calibri"/>
                <a:ea typeface="Calibri"/>
              </a:rPr>
              <a:t>A controlled 90-day pilot can prove impact without overextending the state.</a:t>
            </a:r>
            <a:endParaRPr b="0" lang="en-US" sz="3450" spc="-1" strike="noStrike">
              <a:latin typeface="Arial"/>
            </a:endParaRPr>
          </a:p>
        </p:txBody>
      </p:sp>
      <p:sp>
        <p:nvSpPr>
          <p:cNvPr id="470" name="CustomShape 6"/>
          <p:cNvSpPr/>
          <p:nvPr/>
        </p:nvSpPr>
        <p:spPr>
          <a:xfrm>
            <a:off x="533520" y="2076480"/>
            <a:ext cx="1180800" cy="37800"/>
          </a:xfrm>
          <a:prstGeom prst="roundRect">
            <a:avLst>
              <a:gd name="adj" fmla="val 50000"/>
            </a:avLst>
          </a:prstGeom>
          <a:solidFill>
            <a:srgbClr val="00d2d3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71" name="CustomShape 7"/>
          <p:cNvSpPr/>
          <p:nvPr/>
        </p:nvSpPr>
        <p:spPr>
          <a:xfrm>
            <a:off x="914400" y="2914560"/>
            <a:ext cx="3180960" cy="2037960"/>
          </a:xfrm>
          <a:prstGeom prst="roundRect">
            <a:avLst>
              <a:gd name="adj" fmla="val 5607"/>
            </a:avLst>
          </a:prstGeom>
          <a:solidFill>
            <a:srgbClr val="0f2b3d">
              <a:alpha val="80000"/>
            </a:srgbClr>
          </a:solidFill>
          <a:ln w="9360">
            <a:solidFill>
              <a:srgbClr val="00d2d3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472" name="CustomShape 8"/>
          <p:cNvSpPr/>
          <p:nvPr/>
        </p:nvSpPr>
        <p:spPr>
          <a:xfrm>
            <a:off x="1200240" y="3238560"/>
            <a:ext cx="2095200" cy="437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3150" spc="-1" strike="noStrike">
                <a:solidFill>
                  <a:srgbClr val="00d2d3"/>
                </a:solidFill>
                <a:latin typeface="Calibri"/>
                <a:ea typeface="Calibri"/>
              </a:rPr>
              <a:t>30 days</a:t>
            </a:r>
            <a:endParaRPr b="0" lang="en-US" sz="3150" spc="-1" strike="noStrike">
              <a:latin typeface="Arial"/>
            </a:endParaRPr>
          </a:p>
        </p:txBody>
      </p:sp>
      <p:sp>
        <p:nvSpPr>
          <p:cNvPr id="473" name="CustomShape 9"/>
          <p:cNvSpPr/>
          <p:nvPr/>
        </p:nvSpPr>
        <p:spPr>
          <a:xfrm>
            <a:off x="1200240" y="3905280"/>
            <a:ext cx="2476080" cy="666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350" spc="-1" strike="noStrike">
                <a:solidFill>
                  <a:srgbClr val="f8fafc"/>
                </a:solidFill>
                <a:latin typeface="Calibri"/>
                <a:ea typeface="Calibri"/>
              </a:rPr>
              <a:t>Connect one command center, agency users, citizen onboarding, and tabletop drills.</a:t>
            </a:r>
            <a:endParaRPr b="0" lang="en-US" sz="1350" spc="-1" strike="noStrike">
              <a:latin typeface="Arial"/>
            </a:endParaRPr>
          </a:p>
        </p:txBody>
      </p:sp>
      <p:sp>
        <p:nvSpPr>
          <p:cNvPr id="474" name="CustomShape 10"/>
          <p:cNvSpPr/>
          <p:nvPr/>
        </p:nvSpPr>
        <p:spPr>
          <a:xfrm>
            <a:off x="4629240" y="2914560"/>
            <a:ext cx="3180960" cy="2037960"/>
          </a:xfrm>
          <a:prstGeom prst="roundRect">
            <a:avLst>
              <a:gd name="adj" fmla="val 5607"/>
            </a:avLst>
          </a:prstGeom>
          <a:solidFill>
            <a:srgbClr val="0f2b3d">
              <a:alpha val="80000"/>
            </a:srgbClr>
          </a:solidFill>
          <a:ln w="9360">
            <a:solidFill>
              <a:srgbClr val="ffb142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475" name="CustomShape 11"/>
          <p:cNvSpPr/>
          <p:nvPr/>
        </p:nvSpPr>
        <p:spPr>
          <a:xfrm>
            <a:off x="4915080" y="3238560"/>
            <a:ext cx="2095200" cy="437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3150" spc="-1" strike="noStrike">
                <a:solidFill>
                  <a:srgbClr val="ffb142"/>
                </a:solidFill>
                <a:latin typeface="Calibri"/>
                <a:ea typeface="Calibri"/>
              </a:rPr>
              <a:t>60 days</a:t>
            </a:r>
            <a:endParaRPr b="0" lang="en-US" sz="3150" spc="-1" strike="noStrike">
              <a:latin typeface="Arial"/>
            </a:endParaRPr>
          </a:p>
        </p:txBody>
      </p:sp>
      <p:sp>
        <p:nvSpPr>
          <p:cNvPr id="476" name="CustomShape 12"/>
          <p:cNvSpPr/>
          <p:nvPr/>
        </p:nvSpPr>
        <p:spPr>
          <a:xfrm>
            <a:off x="4915080" y="3905280"/>
            <a:ext cx="2476080" cy="666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350" spc="-1" strike="noStrike">
                <a:solidFill>
                  <a:srgbClr val="f8fafc"/>
                </a:solidFill>
                <a:latin typeface="Calibri"/>
                <a:ea typeface="Calibri"/>
              </a:rPr>
              <a:t>Run supervised reporting, responder telemetry, evidence requests, and vault audit reviews.</a:t>
            </a:r>
            <a:endParaRPr b="0" lang="en-US" sz="1350" spc="-1" strike="noStrike">
              <a:latin typeface="Arial"/>
            </a:endParaRPr>
          </a:p>
        </p:txBody>
      </p:sp>
      <p:sp>
        <p:nvSpPr>
          <p:cNvPr id="477" name="CustomShape 13"/>
          <p:cNvSpPr/>
          <p:nvPr/>
        </p:nvSpPr>
        <p:spPr>
          <a:xfrm>
            <a:off x="8344080" y="2914560"/>
            <a:ext cx="3180960" cy="2037960"/>
          </a:xfrm>
          <a:prstGeom prst="roundRect">
            <a:avLst>
              <a:gd name="adj" fmla="val 5607"/>
            </a:avLst>
          </a:prstGeom>
          <a:solidFill>
            <a:srgbClr val="0f2b3d">
              <a:alpha val="80000"/>
            </a:srgbClr>
          </a:solidFill>
          <a:ln w="9360">
            <a:solidFill>
              <a:srgbClr val="10ac84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478" name="CustomShape 14"/>
          <p:cNvSpPr/>
          <p:nvPr/>
        </p:nvSpPr>
        <p:spPr>
          <a:xfrm>
            <a:off x="8629560" y="3238560"/>
            <a:ext cx="2095200" cy="437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3150" spc="-1" strike="noStrike">
                <a:solidFill>
                  <a:srgbClr val="10ac84"/>
                </a:solidFill>
                <a:latin typeface="Calibri"/>
                <a:ea typeface="Calibri"/>
              </a:rPr>
              <a:t>90 days</a:t>
            </a:r>
            <a:endParaRPr b="0" lang="en-US" sz="3150" spc="-1" strike="noStrike">
              <a:latin typeface="Arial"/>
            </a:endParaRPr>
          </a:p>
        </p:txBody>
      </p:sp>
      <p:sp>
        <p:nvSpPr>
          <p:cNvPr id="479" name="CustomShape 15"/>
          <p:cNvSpPr/>
          <p:nvPr/>
        </p:nvSpPr>
        <p:spPr>
          <a:xfrm>
            <a:off x="8629560" y="3905280"/>
            <a:ext cx="2476080" cy="666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350" spc="-1" strike="noStrike">
                <a:solidFill>
                  <a:srgbClr val="f8fafc"/>
                </a:solidFill>
                <a:latin typeface="Calibri"/>
                <a:ea typeface="Calibri"/>
              </a:rPr>
              <a:t>Publish readiness metrics, hotspot trends, response lessons, and expansion decision.</a:t>
            </a:r>
            <a:endParaRPr b="0" lang="en-US" sz="1350" spc="-1" strike="noStrike">
              <a:latin typeface="Arial"/>
            </a:endParaRPr>
          </a:p>
        </p:txBody>
      </p:sp>
      <p:sp>
        <p:nvSpPr>
          <p:cNvPr id="480" name="CustomShape 16"/>
          <p:cNvSpPr/>
          <p:nvPr/>
        </p:nvSpPr>
        <p:spPr>
          <a:xfrm>
            <a:off x="1200240" y="5543640"/>
            <a:ext cx="9791280" cy="399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1729" spc="-1" strike="noStrike">
                <a:solidFill>
                  <a:srgbClr val="f8fafc"/>
                </a:solidFill>
                <a:latin typeface="Calibri"/>
                <a:ea typeface="Calibri"/>
              </a:rPr>
              <a:t>Decision requested: approve a multi-agency pilot with security, road safety, fire, health, justice, and digital governance representation.</a:t>
            </a:r>
            <a:endParaRPr b="0" lang="en-US" sz="1729" spc="-1" strike="noStrike">
              <a:latin typeface="Arial"/>
            </a:endParaRPr>
          </a:p>
        </p:txBody>
      </p:sp>
      <p:sp>
        <p:nvSpPr>
          <p:cNvPr id="481" name="CustomShape 17"/>
          <p:cNvSpPr/>
          <p:nvPr/>
        </p:nvSpPr>
        <p:spPr>
          <a:xfrm>
            <a:off x="533520" y="6286680"/>
            <a:ext cx="1714320" cy="228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900" spc="-1" strike="noStrike">
                <a:solidFill>
                  <a:srgbClr val="6f8298"/>
                </a:solidFill>
                <a:latin typeface="Calibri"/>
                <a:ea typeface="Calibri"/>
              </a:rPr>
              <a:t>Guardian AI V3</a:t>
            </a:r>
            <a:endParaRPr b="0" lang="en-US" sz="900" spc="-1" strike="noStrike">
              <a:latin typeface="Arial"/>
            </a:endParaRPr>
          </a:p>
        </p:txBody>
      </p:sp>
      <p:sp>
        <p:nvSpPr>
          <p:cNvPr id="482" name="CustomShape 18"/>
          <p:cNvSpPr/>
          <p:nvPr/>
        </p:nvSpPr>
        <p:spPr>
          <a:xfrm>
            <a:off x="11201400" y="6286680"/>
            <a:ext cx="456840" cy="228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r">
              <a:lnSpc>
                <a:spcPct val="100000"/>
              </a:lnSpc>
            </a:pPr>
            <a:r>
              <a:rPr b="0" lang="en-US" sz="900" spc="-1" strike="noStrike">
                <a:solidFill>
                  <a:srgbClr val="6f8298"/>
                </a:solidFill>
                <a:latin typeface="Calibri"/>
                <a:ea typeface="Calibri"/>
              </a:rPr>
              <a:t>12</a:t>
            </a:r>
            <a:endParaRPr b="0" lang="en-US" sz="9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30a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3" name="" descr=""/>
          <p:cNvPicPr/>
          <p:nvPr/>
        </p:nvPicPr>
        <p:blipFill>
          <a:blip r:embed="rId1"/>
          <a:srcRect l="0" t="25" r="0" b="25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  <p:sp>
        <p:nvSpPr>
          <p:cNvPr id="484" name="CustomShape 1"/>
          <p:cNvSpPr/>
          <p:nvPr/>
        </p:nvSpPr>
        <p:spPr>
          <a:xfrm>
            <a:off x="0" y="0"/>
            <a:ext cx="12191760" cy="6857640"/>
          </a:xfrm>
          <a:prstGeom prst="roundRect">
            <a:avLst>
              <a:gd name="adj" fmla="val 1111"/>
            </a:avLst>
          </a:prstGeom>
          <a:solidFill>
            <a:srgbClr val="030a12">
              <a:alpha val="67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85" name="CustomShape 2"/>
          <p:cNvSpPr/>
          <p:nvPr/>
        </p:nvSpPr>
        <p:spPr>
          <a:xfrm>
            <a:off x="781200" y="1143000"/>
            <a:ext cx="5571720" cy="3904920"/>
          </a:xfrm>
          <a:prstGeom prst="roundRect">
            <a:avLst>
              <a:gd name="adj" fmla="val 2927"/>
            </a:avLst>
          </a:prstGeom>
          <a:solidFill>
            <a:srgbClr val="0f2b3d">
              <a:alpha val="80000"/>
            </a:srgbClr>
          </a:solidFill>
          <a:ln w="9360">
            <a:solidFill>
              <a:srgbClr val="00d2d3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486" name="CustomShape 3"/>
          <p:cNvSpPr/>
          <p:nvPr/>
        </p:nvSpPr>
        <p:spPr>
          <a:xfrm>
            <a:off x="1162080" y="1542960"/>
            <a:ext cx="2095200" cy="399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3150" spc="-1" strike="noStrike">
                <a:solidFill>
                  <a:srgbClr val="00d2d3"/>
                </a:solidFill>
                <a:latin typeface="Calibri"/>
                <a:ea typeface="Calibri"/>
              </a:rPr>
              <a:t>The ask</a:t>
            </a:r>
            <a:endParaRPr b="0" lang="en-US" sz="3150" spc="-1" strike="noStrike">
              <a:latin typeface="Arial"/>
            </a:endParaRPr>
          </a:p>
        </p:txBody>
      </p:sp>
      <p:sp>
        <p:nvSpPr>
          <p:cNvPr id="487" name="CustomShape 4"/>
          <p:cNvSpPr/>
          <p:nvPr/>
        </p:nvSpPr>
        <p:spPr>
          <a:xfrm>
            <a:off x="1181160" y="2209680"/>
            <a:ext cx="4476240" cy="1523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2329" spc="-1" strike="noStrike">
                <a:solidFill>
                  <a:srgbClr val="f8fafc"/>
                </a:solidFill>
                <a:latin typeface="Calibri"/>
                <a:ea typeface="Calibri"/>
              </a:rPr>
              <a:t>Authorize a controlled Guardian AI pilot to demonstrate faster response, protected identity, coordinated agencies, and auditable evidence.</a:t>
            </a:r>
            <a:endParaRPr b="0" lang="en-US" sz="2329" spc="-1" strike="noStrike">
              <a:latin typeface="Arial"/>
            </a:endParaRPr>
          </a:p>
        </p:txBody>
      </p:sp>
      <p:sp>
        <p:nvSpPr>
          <p:cNvPr id="488" name="CustomShape 5"/>
          <p:cNvSpPr/>
          <p:nvPr/>
        </p:nvSpPr>
        <p:spPr>
          <a:xfrm>
            <a:off x="1181160" y="4095720"/>
            <a:ext cx="2190240" cy="323640"/>
          </a:xfrm>
          <a:prstGeom prst="roundRect">
            <a:avLst>
              <a:gd name="adj" fmla="val 50000"/>
            </a:avLst>
          </a:prstGeom>
          <a:solidFill>
            <a:srgbClr val="10ac84">
              <a:alpha val="14000"/>
            </a:srgbClr>
          </a:solidFill>
          <a:ln w="9360">
            <a:solidFill>
              <a:srgbClr val="10ac84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1050" spc="-1" strike="noStrike">
                <a:solidFill>
                  <a:srgbClr val="10ac84"/>
                </a:solidFill>
                <a:latin typeface="Calibri"/>
                <a:ea typeface="Calibri"/>
              </a:rPr>
              <a:t>Ready for approval review</a:t>
            </a:r>
            <a:endParaRPr b="0" lang="en-US" sz="1050" spc="-1" strike="noStrike">
              <a:latin typeface="Arial"/>
            </a:endParaRPr>
          </a:p>
        </p:txBody>
      </p:sp>
      <p:sp>
        <p:nvSpPr>
          <p:cNvPr id="489" name="CustomShape 6"/>
          <p:cNvSpPr/>
          <p:nvPr/>
        </p:nvSpPr>
        <p:spPr>
          <a:xfrm>
            <a:off x="3543480" y="4095720"/>
            <a:ext cx="1809360" cy="323640"/>
          </a:xfrm>
          <a:prstGeom prst="roundRect">
            <a:avLst>
              <a:gd name="adj" fmla="val 50000"/>
            </a:avLst>
          </a:prstGeom>
          <a:solidFill>
            <a:srgbClr val="ffb142">
              <a:alpha val="14000"/>
            </a:srgbClr>
          </a:solidFill>
          <a:ln w="9360">
            <a:solidFill>
              <a:srgbClr val="ffb142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1050" spc="-1" strike="noStrike">
                <a:solidFill>
                  <a:srgbClr val="ffb142"/>
                </a:solidFill>
                <a:latin typeface="Calibri"/>
                <a:ea typeface="Calibri"/>
              </a:rPr>
              <a:t>Build-candidate deck</a:t>
            </a:r>
            <a:endParaRPr b="0" lang="en-US" sz="1050" spc="-1" strike="noStrike">
              <a:latin typeface="Arial"/>
            </a:endParaRPr>
          </a:p>
        </p:txBody>
      </p:sp>
      <p:sp>
        <p:nvSpPr>
          <p:cNvPr id="490" name="CustomShape 7"/>
          <p:cNvSpPr/>
          <p:nvPr/>
        </p:nvSpPr>
        <p:spPr>
          <a:xfrm>
            <a:off x="1181160" y="5505480"/>
            <a:ext cx="2095200" cy="285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1500" spc="-1" strike="noStrike">
                <a:solidFill>
                  <a:srgbClr val="b7c7d9"/>
                </a:solidFill>
                <a:latin typeface="Calibri"/>
                <a:ea typeface="Calibri"/>
              </a:rPr>
              <a:t>Guardian AI V3</a:t>
            </a:r>
            <a:endParaRPr b="0" lang="en-US" sz="15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30a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CustomShape 1"/>
          <p:cNvSpPr/>
          <p:nvPr/>
        </p:nvSpPr>
        <p:spPr>
          <a:xfrm>
            <a:off x="8667720" y="-1428840"/>
            <a:ext cx="4952520" cy="4952520"/>
          </a:xfrm>
          <a:prstGeom prst="ellipse">
            <a:avLst/>
          </a:prstGeom>
          <a:solidFill>
            <a:srgbClr val="073a52">
              <a:alpha val="34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6" name="CustomShape 2"/>
          <p:cNvSpPr/>
          <p:nvPr/>
        </p:nvSpPr>
        <p:spPr>
          <a:xfrm>
            <a:off x="-2095560" y="3619440"/>
            <a:ext cx="4952520" cy="4952520"/>
          </a:xfrm>
          <a:prstGeom prst="ellipse">
            <a:avLst/>
          </a:prstGeom>
          <a:solidFill>
            <a:srgbClr val="172554">
              <a:alpha val="40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7" name="CustomShape 3"/>
          <p:cNvSpPr/>
          <p:nvPr/>
        </p:nvSpPr>
        <p:spPr>
          <a:xfrm>
            <a:off x="0" y="0"/>
            <a:ext cx="12191760" cy="6857640"/>
          </a:xfrm>
          <a:prstGeom prst="roundRect">
            <a:avLst>
              <a:gd name="adj" fmla="val 1111"/>
            </a:avLst>
          </a:prstGeom>
          <a:solidFill>
            <a:srgbClr val="030a12">
              <a:alpha val="67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8" name="CustomShape 4"/>
          <p:cNvSpPr/>
          <p:nvPr/>
        </p:nvSpPr>
        <p:spPr>
          <a:xfrm>
            <a:off x="533520" y="399960"/>
            <a:ext cx="4381200" cy="26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980" spc="-1" strike="noStrike">
                <a:solidFill>
                  <a:srgbClr val="00d2d3"/>
                </a:solidFill>
                <a:latin typeface="Calibri"/>
                <a:ea typeface="Calibri"/>
              </a:rPr>
              <a:t>THE CASE FOR ACTION</a:t>
            </a:r>
            <a:endParaRPr b="0" lang="en-US" sz="980" spc="-1" strike="noStrike">
              <a:latin typeface="Arial"/>
            </a:endParaRPr>
          </a:p>
        </p:txBody>
      </p:sp>
      <p:sp>
        <p:nvSpPr>
          <p:cNvPr id="59" name="CustomShape 5"/>
          <p:cNvSpPr/>
          <p:nvPr/>
        </p:nvSpPr>
        <p:spPr>
          <a:xfrm>
            <a:off x="533520" y="819000"/>
            <a:ext cx="7810200" cy="914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3450" spc="-1" strike="noStrike">
                <a:solidFill>
                  <a:srgbClr val="f8fafc"/>
                </a:solidFill>
                <a:latin typeface="Calibri"/>
                <a:ea typeface="Calibri"/>
              </a:rPr>
              <a:t>The state does not need another hotline. It needs a trusted response loop.</a:t>
            </a:r>
            <a:endParaRPr b="0" lang="en-US" sz="3450" spc="-1" strike="noStrike">
              <a:latin typeface="Arial"/>
            </a:endParaRPr>
          </a:p>
        </p:txBody>
      </p:sp>
      <p:sp>
        <p:nvSpPr>
          <p:cNvPr id="60" name="CustomShape 6"/>
          <p:cNvSpPr/>
          <p:nvPr/>
        </p:nvSpPr>
        <p:spPr>
          <a:xfrm>
            <a:off x="552600" y="1771560"/>
            <a:ext cx="8096040" cy="437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350" spc="-1" strike="noStrike">
                <a:solidFill>
                  <a:srgbClr val="b7c7d9"/>
                </a:solidFill>
                <a:latin typeface="Calibri"/>
                <a:ea typeface="Calibri"/>
              </a:rPr>
              <a:t>Guardian AI closes three gaps that delay response and weaken public confidence.</a:t>
            </a:r>
            <a:endParaRPr b="0" lang="en-US" sz="1350" spc="-1" strike="noStrike">
              <a:latin typeface="Arial"/>
            </a:endParaRPr>
          </a:p>
        </p:txBody>
      </p:sp>
      <p:sp>
        <p:nvSpPr>
          <p:cNvPr id="61" name="CustomShape 7"/>
          <p:cNvSpPr/>
          <p:nvPr/>
        </p:nvSpPr>
        <p:spPr>
          <a:xfrm>
            <a:off x="533520" y="2343240"/>
            <a:ext cx="1180800" cy="37800"/>
          </a:xfrm>
          <a:prstGeom prst="roundRect">
            <a:avLst>
              <a:gd name="adj" fmla="val 50000"/>
            </a:avLst>
          </a:prstGeom>
          <a:solidFill>
            <a:srgbClr val="00d2d3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2" name="CustomShape 8"/>
          <p:cNvSpPr/>
          <p:nvPr/>
        </p:nvSpPr>
        <p:spPr>
          <a:xfrm>
            <a:off x="704880" y="3048120"/>
            <a:ext cx="3142800" cy="1352160"/>
          </a:xfrm>
          <a:prstGeom prst="roundRect">
            <a:avLst>
              <a:gd name="adj" fmla="val 8451"/>
            </a:avLst>
          </a:prstGeom>
          <a:solidFill>
            <a:srgbClr val="0f2b3d">
              <a:alpha val="80000"/>
            </a:srgbClr>
          </a:solidFill>
          <a:ln w="9360">
            <a:solidFill>
              <a:srgbClr val="f53b57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63" name="CustomShape 9"/>
          <p:cNvSpPr/>
          <p:nvPr/>
        </p:nvSpPr>
        <p:spPr>
          <a:xfrm>
            <a:off x="933480" y="3238560"/>
            <a:ext cx="2381040" cy="437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3150" spc="-1" strike="noStrike">
                <a:solidFill>
                  <a:srgbClr val="f53b57"/>
                </a:solidFill>
                <a:latin typeface="Calibri"/>
                <a:ea typeface="Calibri"/>
              </a:rPr>
              <a:t>Speed</a:t>
            </a:r>
            <a:endParaRPr b="0" lang="en-US" sz="3150" spc="-1" strike="noStrike">
              <a:latin typeface="Arial"/>
            </a:endParaRPr>
          </a:p>
        </p:txBody>
      </p:sp>
      <p:sp>
        <p:nvSpPr>
          <p:cNvPr id="64" name="CustomShape 10"/>
          <p:cNvSpPr/>
          <p:nvPr/>
        </p:nvSpPr>
        <p:spPr>
          <a:xfrm>
            <a:off x="933480" y="3772080"/>
            <a:ext cx="2476080" cy="399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280" spc="-1" strike="noStrike">
                <a:solidFill>
                  <a:srgbClr val="b7c7d9"/>
                </a:solidFill>
                <a:latin typeface="Calibri"/>
                <a:ea typeface="Calibri"/>
              </a:rPr>
              <a:t>AI triage turns citizen reports into structured incidents.</a:t>
            </a:r>
            <a:endParaRPr b="0" lang="en-US" sz="1280" spc="-1" strike="noStrike">
              <a:latin typeface="Arial"/>
            </a:endParaRPr>
          </a:p>
        </p:txBody>
      </p:sp>
      <p:sp>
        <p:nvSpPr>
          <p:cNvPr id="65" name="CustomShape 11"/>
          <p:cNvSpPr/>
          <p:nvPr/>
        </p:nvSpPr>
        <p:spPr>
          <a:xfrm>
            <a:off x="4514760" y="3048120"/>
            <a:ext cx="3142800" cy="1352160"/>
          </a:xfrm>
          <a:prstGeom prst="roundRect">
            <a:avLst>
              <a:gd name="adj" fmla="val 8451"/>
            </a:avLst>
          </a:prstGeom>
          <a:solidFill>
            <a:srgbClr val="0f2b3d">
              <a:alpha val="80000"/>
            </a:srgbClr>
          </a:solidFill>
          <a:ln w="9360">
            <a:solidFill>
              <a:srgbClr val="00d2d3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66" name="CustomShape 12"/>
          <p:cNvSpPr/>
          <p:nvPr/>
        </p:nvSpPr>
        <p:spPr>
          <a:xfrm>
            <a:off x="4743360" y="3238560"/>
            <a:ext cx="2381040" cy="437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3150" spc="-1" strike="noStrike">
                <a:solidFill>
                  <a:srgbClr val="00d2d3"/>
                </a:solidFill>
                <a:latin typeface="Calibri"/>
                <a:ea typeface="Calibri"/>
              </a:rPr>
              <a:t>Trust</a:t>
            </a:r>
            <a:endParaRPr b="0" lang="en-US" sz="3150" spc="-1" strike="noStrike">
              <a:latin typeface="Arial"/>
            </a:endParaRPr>
          </a:p>
        </p:txBody>
      </p:sp>
      <p:sp>
        <p:nvSpPr>
          <p:cNvPr id="67" name="CustomShape 13"/>
          <p:cNvSpPr/>
          <p:nvPr/>
        </p:nvSpPr>
        <p:spPr>
          <a:xfrm>
            <a:off x="4743360" y="3772080"/>
            <a:ext cx="2476080" cy="399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280" spc="-1" strike="noStrike">
                <a:solidFill>
                  <a:srgbClr val="b7c7d9"/>
                </a:solidFill>
                <a:latin typeface="Calibri"/>
                <a:ea typeface="Calibri"/>
              </a:rPr>
              <a:t>Identity remains sealed until justified and audited access.</a:t>
            </a:r>
            <a:endParaRPr b="0" lang="en-US" sz="1280" spc="-1" strike="noStrike">
              <a:latin typeface="Arial"/>
            </a:endParaRPr>
          </a:p>
        </p:txBody>
      </p:sp>
      <p:sp>
        <p:nvSpPr>
          <p:cNvPr id="68" name="CustomShape 14"/>
          <p:cNvSpPr/>
          <p:nvPr/>
        </p:nvSpPr>
        <p:spPr>
          <a:xfrm>
            <a:off x="8325000" y="3048120"/>
            <a:ext cx="3142800" cy="1352160"/>
          </a:xfrm>
          <a:prstGeom prst="roundRect">
            <a:avLst>
              <a:gd name="adj" fmla="val 8451"/>
            </a:avLst>
          </a:prstGeom>
          <a:solidFill>
            <a:srgbClr val="0f2b3d">
              <a:alpha val="80000"/>
            </a:srgbClr>
          </a:solidFill>
          <a:ln w="9360">
            <a:solidFill>
              <a:srgbClr val="10ac84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69" name="CustomShape 15"/>
          <p:cNvSpPr/>
          <p:nvPr/>
        </p:nvSpPr>
        <p:spPr>
          <a:xfrm>
            <a:off x="8553600" y="3238560"/>
            <a:ext cx="2381040" cy="437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3150" spc="-1" strike="noStrike">
                <a:solidFill>
                  <a:srgbClr val="10ac84"/>
                </a:solidFill>
                <a:latin typeface="Calibri"/>
                <a:ea typeface="Calibri"/>
              </a:rPr>
              <a:t>Control</a:t>
            </a:r>
            <a:endParaRPr b="0" lang="en-US" sz="3150" spc="-1" strike="noStrike">
              <a:latin typeface="Arial"/>
            </a:endParaRPr>
          </a:p>
        </p:txBody>
      </p:sp>
      <p:sp>
        <p:nvSpPr>
          <p:cNvPr id="70" name="CustomShape 16"/>
          <p:cNvSpPr/>
          <p:nvPr/>
        </p:nvSpPr>
        <p:spPr>
          <a:xfrm>
            <a:off x="8553600" y="3772080"/>
            <a:ext cx="2476080" cy="399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280" spc="-1" strike="noStrike">
                <a:solidFill>
                  <a:srgbClr val="b7c7d9"/>
                </a:solidFill>
                <a:latin typeface="Calibri"/>
                <a:ea typeface="Calibri"/>
              </a:rPr>
              <a:t>Command sees incidents, routes, responder state, and evidence.</a:t>
            </a:r>
            <a:endParaRPr b="0" lang="en-US" sz="1280" spc="-1" strike="noStrike">
              <a:latin typeface="Arial"/>
            </a:endParaRPr>
          </a:p>
        </p:txBody>
      </p:sp>
      <p:sp>
        <p:nvSpPr>
          <p:cNvPr id="71" name="CustomShape 17"/>
          <p:cNvSpPr/>
          <p:nvPr/>
        </p:nvSpPr>
        <p:spPr>
          <a:xfrm>
            <a:off x="533520" y="6286680"/>
            <a:ext cx="1714320" cy="228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900" spc="-1" strike="noStrike">
                <a:solidFill>
                  <a:srgbClr val="6f8298"/>
                </a:solidFill>
                <a:latin typeface="Calibri"/>
                <a:ea typeface="Calibri"/>
              </a:rPr>
              <a:t>Guardian AI V3</a:t>
            </a:r>
            <a:endParaRPr b="0" lang="en-US" sz="900" spc="-1" strike="noStrike">
              <a:latin typeface="Arial"/>
            </a:endParaRPr>
          </a:p>
        </p:txBody>
      </p:sp>
      <p:sp>
        <p:nvSpPr>
          <p:cNvPr id="72" name="CustomShape 18"/>
          <p:cNvSpPr/>
          <p:nvPr/>
        </p:nvSpPr>
        <p:spPr>
          <a:xfrm>
            <a:off x="11201400" y="6286680"/>
            <a:ext cx="456840" cy="228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r">
              <a:lnSpc>
                <a:spcPct val="100000"/>
              </a:lnSpc>
            </a:pPr>
            <a:r>
              <a:rPr b="0" lang="en-US" sz="900" spc="-1" strike="noStrike">
                <a:solidFill>
                  <a:srgbClr val="6f8298"/>
                </a:solidFill>
                <a:latin typeface="Calibri"/>
                <a:ea typeface="Calibri"/>
              </a:rPr>
              <a:t>02</a:t>
            </a:r>
            <a:endParaRPr b="0" lang="en-US" sz="9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30a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CustomShape 1"/>
          <p:cNvSpPr/>
          <p:nvPr/>
        </p:nvSpPr>
        <p:spPr>
          <a:xfrm>
            <a:off x="8667720" y="-1428840"/>
            <a:ext cx="4952520" cy="4952520"/>
          </a:xfrm>
          <a:prstGeom prst="ellipse">
            <a:avLst/>
          </a:prstGeom>
          <a:solidFill>
            <a:srgbClr val="073a52">
              <a:alpha val="34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4" name="CustomShape 2"/>
          <p:cNvSpPr/>
          <p:nvPr/>
        </p:nvSpPr>
        <p:spPr>
          <a:xfrm>
            <a:off x="-2095560" y="3619440"/>
            <a:ext cx="4952520" cy="4952520"/>
          </a:xfrm>
          <a:prstGeom prst="ellipse">
            <a:avLst/>
          </a:prstGeom>
          <a:solidFill>
            <a:srgbClr val="172554">
              <a:alpha val="40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5" name="CustomShape 3"/>
          <p:cNvSpPr/>
          <p:nvPr/>
        </p:nvSpPr>
        <p:spPr>
          <a:xfrm>
            <a:off x="0" y="0"/>
            <a:ext cx="12191760" cy="6857640"/>
          </a:xfrm>
          <a:prstGeom prst="roundRect">
            <a:avLst>
              <a:gd name="adj" fmla="val 1111"/>
            </a:avLst>
          </a:prstGeom>
          <a:solidFill>
            <a:srgbClr val="030a12">
              <a:alpha val="67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6" name="CustomShape 4"/>
          <p:cNvSpPr/>
          <p:nvPr/>
        </p:nvSpPr>
        <p:spPr>
          <a:xfrm>
            <a:off x="533520" y="399960"/>
            <a:ext cx="4381200" cy="26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980" spc="-1" strike="noStrike">
                <a:solidFill>
                  <a:srgbClr val="00d2d3"/>
                </a:solidFill>
                <a:latin typeface="Calibri"/>
                <a:ea typeface="Calibri"/>
              </a:rPr>
              <a:t>THE PRODUCT</a:t>
            </a:r>
            <a:endParaRPr b="0" lang="en-US" sz="980" spc="-1" strike="noStrike">
              <a:latin typeface="Arial"/>
            </a:endParaRPr>
          </a:p>
        </p:txBody>
      </p:sp>
      <p:sp>
        <p:nvSpPr>
          <p:cNvPr id="77" name="CustomShape 5"/>
          <p:cNvSpPr/>
          <p:nvPr/>
        </p:nvSpPr>
        <p:spPr>
          <a:xfrm>
            <a:off x="533520" y="819000"/>
            <a:ext cx="7810200" cy="914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3450" spc="-1" strike="noStrike">
                <a:solidFill>
                  <a:srgbClr val="f8fafc"/>
                </a:solidFill>
                <a:latin typeface="Calibri"/>
                <a:ea typeface="Calibri"/>
              </a:rPr>
              <a:t>One platform connects the entire emergency response lifecycle.</a:t>
            </a:r>
            <a:endParaRPr b="0" lang="en-US" sz="3450" spc="-1" strike="noStrike">
              <a:latin typeface="Arial"/>
            </a:endParaRPr>
          </a:p>
        </p:txBody>
      </p:sp>
      <p:sp>
        <p:nvSpPr>
          <p:cNvPr id="78" name="CustomShape 6"/>
          <p:cNvSpPr/>
          <p:nvPr/>
        </p:nvSpPr>
        <p:spPr>
          <a:xfrm>
            <a:off x="533520" y="2076480"/>
            <a:ext cx="1180800" cy="37800"/>
          </a:xfrm>
          <a:prstGeom prst="roundRect">
            <a:avLst>
              <a:gd name="adj" fmla="val 50000"/>
            </a:avLst>
          </a:prstGeom>
          <a:solidFill>
            <a:srgbClr val="00d2d3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9" name="CustomShape 7"/>
          <p:cNvSpPr/>
          <p:nvPr/>
        </p:nvSpPr>
        <p:spPr>
          <a:xfrm>
            <a:off x="743040" y="2019240"/>
            <a:ext cx="2172960" cy="3978000"/>
          </a:xfrm>
          <a:prstGeom prst="roundRect">
            <a:avLst>
              <a:gd name="adj" fmla="val 7013"/>
            </a:avLst>
          </a:prstGeom>
          <a:solidFill>
            <a:srgbClr val="07131f"/>
          </a:solidFill>
          <a:ln w="9360">
            <a:solidFill>
              <a:srgbClr val="36536a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80" name="CustomShape 8"/>
          <p:cNvSpPr/>
          <p:nvPr/>
        </p:nvSpPr>
        <p:spPr>
          <a:xfrm>
            <a:off x="1443960" y="2159640"/>
            <a:ext cx="770760" cy="43560"/>
          </a:xfrm>
          <a:prstGeom prst="roundRect">
            <a:avLst>
              <a:gd name="adj" fmla="val 50000"/>
            </a:avLst>
          </a:prstGeom>
          <a:solidFill>
            <a:srgbClr val="516579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1" name="CustomShape 9"/>
          <p:cNvSpPr/>
          <p:nvPr/>
        </p:nvSpPr>
        <p:spPr>
          <a:xfrm>
            <a:off x="953280" y="2440080"/>
            <a:ext cx="1664640" cy="227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1110" spc="-1" strike="noStrike">
                <a:solidFill>
                  <a:srgbClr val="f8fafc"/>
                </a:solidFill>
                <a:latin typeface="Calibri"/>
                <a:ea typeface="Calibri"/>
              </a:rPr>
              <a:t>Citizen Safety Hub</a:t>
            </a:r>
            <a:endParaRPr b="0" lang="en-US" sz="1110" spc="-1" strike="noStrike">
              <a:latin typeface="Arial"/>
            </a:endParaRPr>
          </a:p>
        </p:txBody>
      </p:sp>
      <p:sp>
        <p:nvSpPr>
          <p:cNvPr id="82" name="CustomShape 10"/>
          <p:cNvSpPr/>
          <p:nvPr/>
        </p:nvSpPr>
        <p:spPr>
          <a:xfrm>
            <a:off x="953280" y="2860560"/>
            <a:ext cx="805680" cy="385200"/>
          </a:xfrm>
          <a:prstGeom prst="roundRect">
            <a:avLst>
              <a:gd name="adj" fmla="val 14822"/>
            </a:avLst>
          </a:prstGeom>
          <a:solidFill>
            <a:srgbClr val="ffb142">
              <a:alpha val="13000"/>
            </a:srgbClr>
          </a:solidFill>
          <a:ln w="9360">
            <a:solidFill>
              <a:srgbClr val="ffb142">
                <a:alpha val="67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00" spc="-1" strike="noStrike">
                <a:solidFill>
                  <a:srgbClr val="ffb142"/>
                </a:solidFill>
                <a:latin typeface="Calibri"/>
                <a:ea typeface="Calibri"/>
              </a:rPr>
              <a:t>FIRE</a:t>
            </a:r>
            <a:endParaRPr b="0" lang="en-US" sz="900" spc="-1" strike="noStrike">
              <a:latin typeface="Arial"/>
            </a:endParaRPr>
          </a:p>
        </p:txBody>
      </p:sp>
      <p:sp>
        <p:nvSpPr>
          <p:cNvPr id="83" name="CustomShape 11"/>
          <p:cNvSpPr/>
          <p:nvPr/>
        </p:nvSpPr>
        <p:spPr>
          <a:xfrm>
            <a:off x="1917360" y="2860560"/>
            <a:ext cx="805680" cy="385200"/>
          </a:xfrm>
          <a:prstGeom prst="roundRect">
            <a:avLst>
              <a:gd name="adj" fmla="val 14822"/>
            </a:avLst>
          </a:prstGeom>
          <a:solidFill>
            <a:srgbClr val="10ac84">
              <a:alpha val="13000"/>
            </a:srgbClr>
          </a:solidFill>
          <a:ln w="9360">
            <a:solidFill>
              <a:srgbClr val="10ac84">
                <a:alpha val="67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00" spc="-1" strike="noStrike">
                <a:solidFill>
                  <a:srgbClr val="10ac84"/>
                </a:solidFill>
                <a:latin typeface="Calibri"/>
                <a:ea typeface="Calibri"/>
              </a:rPr>
              <a:t>MEDICAL</a:t>
            </a:r>
            <a:endParaRPr b="0" lang="en-US" sz="900" spc="-1" strike="noStrike">
              <a:latin typeface="Arial"/>
            </a:endParaRPr>
          </a:p>
        </p:txBody>
      </p:sp>
      <p:sp>
        <p:nvSpPr>
          <p:cNvPr id="84" name="CustomShape 12"/>
          <p:cNvSpPr/>
          <p:nvPr/>
        </p:nvSpPr>
        <p:spPr>
          <a:xfrm>
            <a:off x="953280" y="3351240"/>
            <a:ext cx="805680" cy="385200"/>
          </a:xfrm>
          <a:prstGeom prst="roundRect">
            <a:avLst>
              <a:gd name="adj" fmla="val 14822"/>
            </a:avLst>
          </a:prstGeom>
          <a:solidFill>
            <a:srgbClr val="f53b57">
              <a:alpha val="13000"/>
            </a:srgbClr>
          </a:solidFill>
          <a:ln w="9360">
            <a:solidFill>
              <a:srgbClr val="f53b57">
                <a:alpha val="67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00" spc="-1" strike="noStrike">
                <a:solidFill>
                  <a:srgbClr val="f53b57"/>
                </a:solidFill>
                <a:latin typeface="Calibri"/>
                <a:ea typeface="Calibri"/>
              </a:rPr>
              <a:t>ROBBERY</a:t>
            </a:r>
            <a:endParaRPr b="0" lang="en-US" sz="900" spc="-1" strike="noStrike">
              <a:latin typeface="Arial"/>
            </a:endParaRPr>
          </a:p>
        </p:txBody>
      </p:sp>
      <p:sp>
        <p:nvSpPr>
          <p:cNvPr id="85" name="CustomShape 13"/>
          <p:cNvSpPr/>
          <p:nvPr/>
        </p:nvSpPr>
        <p:spPr>
          <a:xfrm>
            <a:off x="1917360" y="3351240"/>
            <a:ext cx="805680" cy="385200"/>
          </a:xfrm>
          <a:prstGeom prst="roundRect">
            <a:avLst>
              <a:gd name="adj" fmla="val 14822"/>
            </a:avLst>
          </a:prstGeom>
          <a:solidFill>
            <a:srgbClr val="00d2d3">
              <a:alpha val="13000"/>
            </a:srgbClr>
          </a:solidFill>
          <a:ln w="9360">
            <a:solidFill>
              <a:srgbClr val="00d2d3">
                <a:alpha val="67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00" spc="-1" strike="noStrike">
                <a:solidFill>
                  <a:srgbClr val="00d2d3"/>
                </a:solidFill>
                <a:latin typeface="Calibri"/>
                <a:ea typeface="Calibri"/>
              </a:rPr>
              <a:t>OTHER</a:t>
            </a:r>
            <a:endParaRPr b="0" lang="en-US" sz="900" spc="-1" strike="noStrike">
              <a:latin typeface="Arial"/>
            </a:endParaRPr>
          </a:p>
        </p:txBody>
      </p:sp>
      <p:sp>
        <p:nvSpPr>
          <p:cNvPr id="86" name="CustomShape 14"/>
          <p:cNvSpPr/>
          <p:nvPr/>
        </p:nvSpPr>
        <p:spPr>
          <a:xfrm>
            <a:off x="953280" y="4017240"/>
            <a:ext cx="1752120" cy="718200"/>
          </a:xfrm>
          <a:prstGeom prst="roundRect">
            <a:avLst>
              <a:gd name="adj" fmla="val 15907"/>
            </a:avLst>
          </a:prstGeom>
          <a:solidFill>
            <a:srgbClr val="0f2b3d">
              <a:alpha val="80000"/>
            </a:srgbClr>
          </a:solidFill>
          <a:ln w="9360">
            <a:solidFill>
              <a:srgbClr val="24445b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87" name="CustomShape 15"/>
          <p:cNvSpPr/>
          <p:nvPr/>
        </p:nvSpPr>
        <p:spPr>
          <a:xfrm>
            <a:off x="1110960" y="4297680"/>
            <a:ext cx="1401840" cy="245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830" spc="-1" strike="noStrike">
                <a:solidFill>
                  <a:srgbClr val="f8fafc"/>
                </a:solidFill>
                <a:latin typeface="Calibri"/>
                <a:ea typeface="Calibri"/>
              </a:rPr>
              <a:t>Suspicious vehicle near Yaba...</a:t>
            </a:r>
            <a:endParaRPr b="0" lang="en-US" sz="830" spc="-1" strike="noStrike">
              <a:latin typeface="Arial"/>
            </a:endParaRPr>
          </a:p>
        </p:txBody>
      </p:sp>
      <p:sp>
        <p:nvSpPr>
          <p:cNvPr id="88" name="CustomShape 16"/>
          <p:cNvSpPr/>
          <p:nvPr/>
        </p:nvSpPr>
        <p:spPr>
          <a:xfrm>
            <a:off x="953280" y="4911120"/>
            <a:ext cx="1752120" cy="552240"/>
          </a:xfrm>
          <a:prstGeom prst="roundRect">
            <a:avLst>
              <a:gd name="adj" fmla="val 10345"/>
            </a:avLst>
          </a:prstGeom>
          <a:solidFill>
            <a:srgbClr val="f53b57">
              <a:alpha val="13000"/>
            </a:srgbClr>
          </a:solidFill>
          <a:ln w="9360">
            <a:solidFill>
              <a:srgbClr val="f53b57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f53b57"/>
                </a:solidFill>
                <a:latin typeface="Calibri"/>
                <a:ea typeface="Calibri"/>
              </a:rPr>
              <a:t>SEND EMERGENCY REPORT</a:t>
            </a:r>
            <a:endParaRPr b="0" lang="en-US" sz="98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f53b57"/>
                </a:solidFill>
                <a:latin typeface="Calibri"/>
                <a:ea typeface="Calibri"/>
              </a:rPr>
              <a:t>GPS + evidence + vault</a:t>
            </a:r>
            <a:endParaRPr b="0" lang="en-US" sz="980" spc="-1" strike="noStrike">
              <a:latin typeface="Arial"/>
            </a:endParaRPr>
          </a:p>
        </p:txBody>
      </p:sp>
      <p:sp>
        <p:nvSpPr>
          <p:cNvPr id="89" name="CustomShape 17"/>
          <p:cNvSpPr/>
          <p:nvPr/>
        </p:nvSpPr>
        <p:spPr>
          <a:xfrm>
            <a:off x="1128600" y="5594760"/>
            <a:ext cx="613080" cy="323640"/>
          </a:xfrm>
          <a:prstGeom prst="roundRect">
            <a:avLst>
              <a:gd name="adj" fmla="val 50000"/>
            </a:avLst>
          </a:prstGeom>
          <a:solidFill>
            <a:srgbClr val="8b5cf6">
              <a:alpha val="14000"/>
            </a:srgbClr>
          </a:solidFill>
          <a:ln w="9360">
            <a:solidFill>
              <a:srgbClr val="8b5cf6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690" spc="-1" strike="noStrike">
                <a:solidFill>
                  <a:srgbClr val="8b5cf6"/>
                </a:solidFill>
                <a:latin typeface="Calibri"/>
                <a:ea typeface="Calibri"/>
              </a:rPr>
              <a:t>Stealth</a:t>
            </a:r>
            <a:endParaRPr b="0" lang="en-US" sz="690" spc="-1" strike="noStrike">
              <a:latin typeface="Arial"/>
            </a:endParaRPr>
          </a:p>
        </p:txBody>
      </p:sp>
      <p:sp>
        <p:nvSpPr>
          <p:cNvPr id="90" name="CustomShape 18"/>
          <p:cNvSpPr/>
          <p:nvPr/>
        </p:nvSpPr>
        <p:spPr>
          <a:xfrm>
            <a:off x="1899720" y="5594760"/>
            <a:ext cx="560520" cy="323640"/>
          </a:xfrm>
          <a:prstGeom prst="roundRect">
            <a:avLst>
              <a:gd name="adj" fmla="val 50000"/>
            </a:avLst>
          </a:prstGeom>
          <a:solidFill>
            <a:srgbClr val="10ac84">
              <a:alpha val="14000"/>
            </a:srgbClr>
          </a:solidFill>
          <a:ln w="9360">
            <a:solidFill>
              <a:srgbClr val="10ac84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690" spc="-1" strike="noStrike">
                <a:solidFill>
                  <a:srgbClr val="10ac84"/>
                </a:solidFill>
                <a:latin typeface="Calibri"/>
                <a:ea typeface="Calibri"/>
              </a:rPr>
              <a:t>Cases</a:t>
            </a:r>
            <a:endParaRPr b="0" lang="en-US" sz="690" spc="-1" strike="noStrike">
              <a:latin typeface="Arial"/>
            </a:endParaRPr>
          </a:p>
        </p:txBody>
      </p:sp>
      <p:sp>
        <p:nvSpPr>
          <p:cNvPr id="91" name="CustomShape 19"/>
          <p:cNvSpPr/>
          <p:nvPr/>
        </p:nvSpPr>
        <p:spPr>
          <a:xfrm>
            <a:off x="3828960" y="2266920"/>
            <a:ext cx="4686120" cy="2952360"/>
          </a:xfrm>
          <a:prstGeom prst="roundRect">
            <a:avLst>
              <a:gd name="adj" fmla="val 3871"/>
            </a:avLst>
          </a:prstGeom>
          <a:solidFill>
            <a:srgbClr val="0f2b3d">
              <a:alpha val="80000"/>
            </a:srgbClr>
          </a:solidFill>
          <a:ln w="9360">
            <a:solidFill>
              <a:srgbClr val="24445b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2" name="CustomShape 20"/>
          <p:cNvSpPr/>
          <p:nvPr/>
        </p:nvSpPr>
        <p:spPr>
          <a:xfrm>
            <a:off x="3828960" y="2266920"/>
            <a:ext cx="4686120" cy="475920"/>
          </a:xfrm>
          <a:prstGeom prst="roundRect">
            <a:avLst>
              <a:gd name="adj" fmla="val 16000"/>
            </a:avLst>
          </a:prstGeom>
          <a:solidFill>
            <a:srgbClr val="102a4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3" name="CustomShape 21"/>
          <p:cNvSpPr/>
          <p:nvPr/>
        </p:nvSpPr>
        <p:spPr>
          <a:xfrm>
            <a:off x="4057560" y="2409840"/>
            <a:ext cx="2857320" cy="228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1280" spc="-1" strike="noStrike">
                <a:solidFill>
                  <a:srgbClr val="f8fafc"/>
                </a:solidFill>
                <a:latin typeface="Calibri"/>
                <a:ea typeface="Calibri"/>
              </a:rPr>
              <a:t>Emergency Triage Queue</a:t>
            </a:r>
            <a:endParaRPr b="0" lang="en-US" sz="1280" spc="-1" strike="noStrike">
              <a:latin typeface="Arial"/>
            </a:endParaRPr>
          </a:p>
        </p:txBody>
      </p:sp>
      <p:sp>
        <p:nvSpPr>
          <p:cNvPr id="94" name="CustomShape 22"/>
          <p:cNvSpPr/>
          <p:nvPr/>
        </p:nvSpPr>
        <p:spPr>
          <a:xfrm>
            <a:off x="4057560" y="3009960"/>
            <a:ext cx="2095200" cy="475920"/>
          </a:xfrm>
          <a:prstGeom prst="roundRect">
            <a:avLst>
              <a:gd name="adj" fmla="val 24000"/>
            </a:avLst>
          </a:prstGeom>
          <a:solidFill>
            <a:srgbClr val="0f2b3d">
              <a:alpha val="80000"/>
            </a:srgbClr>
          </a:solidFill>
          <a:ln w="9360">
            <a:solidFill>
              <a:srgbClr val="f53b57">
                <a:alpha val="3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5" name="CustomShape 23"/>
          <p:cNvSpPr/>
          <p:nvPr/>
        </p:nvSpPr>
        <p:spPr>
          <a:xfrm>
            <a:off x="4229280" y="3162240"/>
            <a:ext cx="1238040" cy="171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980" spc="-1" strike="noStrike">
                <a:solidFill>
                  <a:srgbClr val="f53b57"/>
                </a:solidFill>
                <a:latin typeface="Calibri"/>
                <a:ea typeface="Calibri"/>
              </a:rPr>
              <a:t>Armed robbery</a:t>
            </a:r>
            <a:endParaRPr b="0" lang="en-US" sz="980" spc="-1" strike="noStrike">
              <a:latin typeface="Arial"/>
            </a:endParaRPr>
          </a:p>
        </p:txBody>
      </p:sp>
      <p:sp>
        <p:nvSpPr>
          <p:cNvPr id="96" name="CustomShape 24"/>
          <p:cNvSpPr/>
          <p:nvPr/>
        </p:nvSpPr>
        <p:spPr>
          <a:xfrm>
            <a:off x="5676840" y="3143160"/>
            <a:ext cx="323640" cy="190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r">
              <a:lnSpc>
                <a:spcPct val="100000"/>
              </a:lnSpc>
            </a:pPr>
            <a:r>
              <a:rPr b="1" lang="en-US" sz="1200" spc="-1" strike="noStrike">
                <a:solidFill>
                  <a:srgbClr val="f53b57"/>
                </a:solidFill>
                <a:latin typeface="Calibri"/>
                <a:ea typeface="Calibri"/>
              </a:rPr>
              <a:t>9.2</a:t>
            </a:r>
            <a:endParaRPr b="0" lang="en-US" sz="1200" spc="-1" strike="noStrike">
              <a:latin typeface="Arial"/>
            </a:endParaRPr>
          </a:p>
        </p:txBody>
      </p:sp>
      <p:sp>
        <p:nvSpPr>
          <p:cNvPr id="97" name="CustomShape 25"/>
          <p:cNvSpPr/>
          <p:nvPr/>
        </p:nvSpPr>
        <p:spPr>
          <a:xfrm>
            <a:off x="4057560" y="3638520"/>
            <a:ext cx="2095200" cy="475920"/>
          </a:xfrm>
          <a:prstGeom prst="roundRect">
            <a:avLst>
              <a:gd name="adj" fmla="val 24000"/>
            </a:avLst>
          </a:prstGeom>
          <a:solidFill>
            <a:srgbClr val="0f2b3d">
              <a:alpha val="80000"/>
            </a:srgbClr>
          </a:solidFill>
          <a:ln w="9360">
            <a:solidFill>
              <a:srgbClr val="ffb142">
                <a:alpha val="3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8" name="CustomShape 26"/>
          <p:cNvSpPr/>
          <p:nvPr/>
        </p:nvSpPr>
        <p:spPr>
          <a:xfrm>
            <a:off x="4229280" y="3790800"/>
            <a:ext cx="1238040" cy="171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980" spc="-1" strike="noStrike">
                <a:solidFill>
                  <a:srgbClr val="f8fafc"/>
                </a:solidFill>
                <a:latin typeface="Calibri"/>
                <a:ea typeface="Calibri"/>
              </a:rPr>
              <a:t>Accident</a:t>
            </a:r>
            <a:endParaRPr b="0" lang="en-US" sz="980" spc="-1" strike="noStrike">
              <a:latin typeface="Arial"/>
            </a:endParaRPr>
          </a:p>
        </p:txBody>
      </p:sp>
      <p:sp>
        <p:nvSpPr>
          <p:cNvPr id="99" name="CustomShape 27"/>
          <p:cNvSpPr/>
          <p:nvPr/>
        </p:nvSpPr>
        <p:spPr>
          <a:xfrm>
            <a:off x="5676840" y="3772080"/>
            <a:ext cx="323640" cy="190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r">
              <a:lnSpc>
                <a:spcPct val="100000"/>
              </a:lnSpc>
            </a:pPr>
            <a:r>
              <a:rPr b="1" lang="en-US" sz="1200" spc="-1" strike="noStrike">
                <a:solidFill>
                  <a:srgbClr val="ffb142"/>
                </a:solidFill>
                <a:latin typeface="Calibri"/>
                <a:ea typeface="Calibri"/>
              </a:rPr>
              <a:t>6.8</a:t>
            </a:r>
            <a:endParaRPr b="0" lang="en-US" sz="1200" spc="-1" strike="noStrike">
              <a:latin typeface="Arial"/>
            </a:endParaRPr>
          </a:p>
        </p:txBody>
      </p:sp>
      <p:sp>
        <p:nvSpPr>
          <p:cNvPr id="100" name="CustomShape 28"/>
          <p:cNvSpPr/>
          <p:nvPr/>
        </p:nvSpPr>
        <p:spPr>
          <a:xfrm>
            <a:off x="4057560" y="4267080"/>
            <a:ext cx="2095200" cy="475920"/>
          </a:xfrm>
          <a:prstGeom prst="roundRect">
            <a:avLst>
              <a:gd name="adj" fmla="val 24000"/>
            </a:avLst>
          </a:prstGeom>
          <a:solidFill>
            <a:srgbClr val="0f2b3d">
              <a:alpha val="80000"/>
            </a:srgbClr>
          </a:solidFill>
          <a:ln w="9360">
            <a:solidFill>
              <a:srgbClr val="10ac84">
                <a:alpha val="3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01" name="CustomShape 29"/>
          <p:cNvSpPr/>
          <p:nvPr/>
        </p:nvSpPr>
        <p:spPr>
          <a:xfrm>
            <a:off x="4229280" y="4419720"/>
            <a:ext cx="1238040" cy="171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980" spc="-1" strike="noStrike">
                <a:solidFill>
                  <a:srgbClr val="f8fafc"/>
                </a:solidFill>
                <a:latin typeface="Calibri"/>
                <a:ea typeface="Calibri"/>
              </a:rPr>
              <a:t>Medical</a:t>
            </a:r>
            <a:endParaRPr b="0" lang="en-US" sz="980" spc="-1" strike="noStrike">
              <a:latin typeface="Arial"/>
            </a:endParaRPr>
          </a:p>
        </p:txBody>
      </p:sp>
      <p:sp>
        <p:nvSpPr>
          <p:cNvPr id="102" name="CustomShape 30"/>
          <p:cNvSpPr/>
          <p:nvPr/>
        </p:nvSpPr>
        <p:spPr>
          <a:xfrm>
            <a:off x="5676840" y="4400640"/>
            <a:ext cx="323640" cy="190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r">
              <a:lnSpc>
                <a:spcPct val="100000"/>
              </a:lnSpc>
            </a:pPr>
            <a:r>
              <a:rPr b="1" lang="en-US" sz="1200" spc="-1" strike="noStrike">
                <a:solidFill>
                  <a:srgbClr val="10ac84"/>
                </a:solidFill>
                <a:latin typeface="Calibri"/>
                <a:ea typeface="Calibri"/>
              </a:rPr>
              <a:t>5.1</a:t>
            </a:r>
            <a:endParaRPr b="0" lang="en-US" sz="1200" spc="-1" strike="noStrike">
              <a:latin typeface="Arial"/>
            </a:endParaRPr>
          </a:p>
        </p:txBody>
      </p:sp>
      <p:sp>
        <p:nvSpPr>
          <p:cNvPr id="103" name="CustomShape 31"/>
          <p:cNvSpPr/>
          <p:nvPr/>
        </p:nvSpPr>
        <p:spPr>
          <a:xfrm>
            <a:off x="6400800" y="3009960"/>
            <a:ext cx="2095200" cy="1676160"/>
          </a:xfrm>
          <a:prstGeom prst="roundRect">
            <a:avLst>
              <a:gd name="adj" fmla="val 6818"/>
            </a:avLst>
          </a:prstGeom>
          <a:solidFill>
            <a:srgbClr val="0f2b3d">
              <a:alpha val="80000"/>
            </a:srgbClr>
          </a:solidFill>
          <a:ln w="9360">
            <a:solidFill>
              <a:srgbClr val="24445b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04" name="CustomShape 32"/>
          <p:cNvSpPr/>
          <p:nvPr/>
        </p:nvSpPr>
        <p:spPr>
          <a:xfrm>
            <a:off x="6610320" y="3257640"/>
            <a:ext cx="1523520" cy="228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1350" spc="-1" strike="noStrike">
                <a:solidFill>
                  <a:srgbClr val="f8fafc"/>
                </a:solidFill>
                <a:latin typeface="Calibri"/>
                <a:ea typeface="Calibri"/>
              </a:rPr>
              <a:t>Incident Details</a:t>
            </a:r>
            <a:endParaRPr b="0" lang="en-US" sz="1350" spc="-1" strike="noStrike">
              <a:latin typeface="Arial"/>
            </a:endParaRPr>
          </a:p>
        </p:txBody>
      </p:sp>
      <p:sp>
        <p:nvSpPr>
          <p:cNvPr id="105" name="CustomShape 33"/>
          <p:cNvSpPr/>
          <p:nvPr/>
        </p:nvSpPr>
        <p:spPr>
          <a:xfrm>
            <a:off x="6610320" y="3638520"/>
            <a:ext cx="1523520" cy="742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050" spc="-1" strike="noStrike">
                <a:solidFill>
                  <a:srgbClr val="b7c7d9"/>
                </a:solidFill>
                <a:latin typeface="Calibri"/>
                <a:ea typeface="Calibri"/>
              </a:rPr>
              <a:t>AI analysis</a:t>
            </a:r>
            <a:endParaRPr b="0" lang="en-US" sz="105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050" spc="-1" strike="noStrike">
                <a:solidFill>
                  <a:srgbClr val="b7c7d9"/>
                </a:solidFill>
                <a:latin typeface="Calibri"/>
                <a:ea typeface="Calibri"/>
              </a:rPr>
              <a:t>GPS location</a:t>
            </a:r>
            <a:endParaRPr b="0" lang="en-US" sz="105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050" spc="-1" strike="noStrike">
                <a:solidFill>
                  <a:srgbClr val="b7c7d9"/>
                </a:solidFill>
                <a:latin typeface="Calibri"/>
                <a:ea typeface="Calibri"/>
              </a:rPr>
              <a:t>PII vault access</a:t>
            </a:r>
            <a:endParaRPr b="0" lang="en-US" sz="105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050" spc="-1" strike="noStrike">
                <a:solidFill>
                  <a:srgbClr val="b7c7d9"/>
                </a:solidFill>
                <a:latin typeface="Calibri"/>
                <a:ea typeface="Calibri"/>
              </a:rPr>
              <a:t>Vehicle lookup</a:t>
            </a:r>
            <a:endParaRPr b="0" lang="en-US" sz="1050" spc="-1" strike="noStrike">
              <a:latin typeface="Arial"/>
            </a:endParaRPr>
          </a:p>
        </p:txBody>
      </p:sp>
      <p:sp>
        <p:nvSpPr>
          <p:cNvPr id="106" name="CustomShape 34"/>
          <p:cNvSpPr/>
          <p:nvPr/>
        </p:nvSpPr>
        <p:spPr>
          <a:xfrm>
            <a:off x="6610320" y="4476600"/>
            <a:ext cx="1238040" cy="323640"/>
          </a:xfrm>
          <a:prstGeom prst="roundRect">
            <a:avLst>
              <a:gd name="adj" fmla="val 50000"/>
            </a:avLst>
          </a:prstGeom>
          <a:solidFill>
            <a:srgbClr val="00d2d3">
              <a:alpha val="14000"/>
            </a:srgbClr>
          </a:solidFill>
          <a:ln w="9360">
            <a:solidFill>
              <a:srgbClr val="00d2d3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00" spc="-1" strike="noStrike">
                <a:solidFill>
                  <a:srgbClr val="00d2d3"/>
                </a:solidFill>
                <a:latin typeface="Calibri"/>
                <a:ea typeface="Calibri"/>
              </a:rPr>
              <a:t>Reveal Identity</a:t>
            </a:r>
            <a:endParaRPr b="0" lang="en-US" sz="900" spc="-1" strike="noStrike">
              <a:latin typeface="Arial"/>
            </a:endParaRPr>
          </a:p>
        </p:txBody>
      </p:sp>
      <p:sp>
        <p:nvSpPr>
          <p:cNvPr id="107" name="CustomShape 35"/>
          <p:cNvSpPr/>
          <p:nvPr/>
        </p:nvSpPr>
        <p:spPr>
          <a:xfrm>
            <a:off x="8991720" y="2266920"/>
            <a:ext cx="2209320" cy="2952360"/>
          </a:xfrm>
          <a:prstGeom prst="roundRect">
            <a:avLst>
              <a:gd name="adj" fmla="val 5172"/>
            </a:avLst>
          </a:prstGeom>
          <a:solidFill>
            <a:srgbClr val="0f2b3d">
              <a:alpha val="80000"/>
            </a:srgbClr>
          </a:solidFill>
          <a:ln w="9360">
            <a:solidFill>
              <a:srgbClr val="8b5cf6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08" name="CustomShape 36"/>
          <p:cNvSpPr/>
          <p:nvPr/>
        </p:nvSpPr>
        <p:spPr>
          <a:xfrm>
            <a:off x="9277200" y="2629080"/>
            <a:ext cx="1618920" cy="285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10ac84"/>
                </a:solidFill>
                <a:latin typeface="Calibri"/>
                <a:ea typeface="Calibri"/>
              </a:rPr>
              <a:t>Oversight vault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09" name="CustomShape 37"/>
          <p:cNvSpPr/>
          <p:nvPr/>
        </p:nvSpPr>
        <p:spPr>
          <a:xfrm>
            <a:off x="9277200" y="3143160"/>
            <a:ext cx="1561680" cy="1390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430" spc="-1" strike="noStrike">
                <a:solidFill>
                  <a:srgbClr val="b7c7d9"/>
                </a:solidFill>
                <a:latin typeface="Calibri"/>
                <a:ea typeface="Calibri"/>
              </a:rPr>
              <a:t>Access logs</a:t>
            </a:r>
            <a:endParaRPr b="0" lang="en-US" sz="143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430" spc="-1" strike="noStrike">
                <a:solidFill>
                  <a:srgbClr val="b7c7d9"/>
                </a:solidFill>
                <a:latin typeface="Calibri"/>
                <a:ea typeface="Calibri"/>
              </a:rPr>
              <a:t>Hash verification</a:t>
            </a:r>
            <a:endParaRPr b="0" lang="en-US" sz="143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430" spc="-1" strike="noStrike">
                <a:solidFill>
                  <a:srgbClr val="b7c7d9"/>
                </a:solidFill>
                <a:latin typeface="Calibri"/>
                <a:ea typeface="Calibri"/>
              </a:rPr>
              <a:t>Evidence links</a:t>
            </a:r>
            <a:endParaRPr b="0" lang="en-US" sz="143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430" spc="-1" strike="noStrike">
                <a:solidFill>
                  <a:srgbClr val="b7c7d9"/>
                </a:solidFill>
                <a:latin typeface="Calibri"/>
                <a:ea typeface="Calibri"/>
              </a:rPr>
              <a:t>Court brief export</a:t>
            </a:r>
            <a:endParaRPr b="0" lang="en-US" sz="143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430" spc="-1" strike="noStrike">
                <a:solidFill>
                  <a:srgbClr val="b7c7d9"/>
                </a:solidFill>
                <a:latin typeface="Calibri"/>
                <a:ea typeface="Calibri"/>
              </a:rPr>
              <a:t>Citizen disclosures</a:t>
            </a:r>
            <a:endParaRPr b="0" lang="en-US" sz="1430" spc="-1" strike="noStrike">
              <a:latin typeface="Arial"/>
            </a:endParaRPr>
          </a:p>
        </p:txBody>
      </p:sp>
      <p:sp>
        <p:nvSpPr>
          <p:cNvPr id="110" name="CustomShape 38"/>
          <p:cNvSpPr/>
          <p:nvPr/>
        </p:nvSpPr>
        <p:spPr>
          <a:xfrm>
            <a:off x="9277200" y="4781520"/>
            <a:ext cx="1352160" cy="323640"/>
          </a:xfrm>
          <a:prstGeom prst="roundRect">
            <a:avLst>
              <a:gd name="adj" fmla="val 50000"/>
            </a:avLst>
          </a:prstGeom>
          <a:solidFill>
            <a:srgbClr val="10ac84">
              <a:alpha val="14000"/>
            </a:srgbClr>
          </a:solidFill>
          <a:ln w="9360">
            <a:solidFill>
              <a:srgbClr val="10ac84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1050" spc="-1" strike="noStrike">
                <a:solidFill>
                  <a:srgbClr val="10ac84"/>
                </a:solidFill>
                <a:latin typeface="Calibri"/>
                <a:ea typeface="Calibri"/>
              </a:rPr>
              <a:t>Verify Chain</a:t>
            </a:r>
            <a:endParaRPr b="0" lang="en-US" sz="1050" spc="-1" strike="noStrike">
              <a:latin typeface="Arial"/>
            </a:endParaRPr>
          </a:p>
        </p:txBody>
      </p:sp>
      <p:sp>
        <p:nvSpPr>
          <p:cNvPr id="111" name="CustomShape 39"/>
          <p:cNvSpPr/>
          <p:nvPr/>
        </p:nvSpPr>
        <p:spPr>
          <a:xfrm>
            <a:off x="533520" y="6286680"/>
            <a:ext cx="1714320" cy="228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900" spc="-1" strike="noStrike">
                <a:solidFill>
                  <a:srgbClr val="6f8298"/>
                </a:solidFill>
                <a:latin typeface="Calibri"/>
                <a:ea typeface="Calibri"/>
              </a:rPr>
              <a:t>Guardian AI V3</a:t>
            </a:r>
            <a:endParaRPr b="0" lang="en-US" sz="900" spc="-1" strike="noStrike">
              <a:latin typeface="Arial"/>
            </a:endParaRPr>
          </a:p>
        </p:txBody>
      </p:sp>
      <p:sp>
        <p:nvSpPr>
          <p:cNvPr id="112" name="CustomShape 40"/>
          <p:cNvSpPr/>
          <p:nvPr/>
        </p:nvSpPr>
        <p:spPr>
          <a:xfrm>
            <a:off x="11201400" y="6286680"/>
            <a:ext cx="456840" cy="228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r">
              <a:lnSpc>
                <a:spcPct val="100000"/>
              </a:lnSpc>
            </a:pPr>
            <a:r>
              <a:rPr b="0" lang="en-US" sz="900" spc="-1" strike="noStrike">
                <a:solidFill>
                  <a:srgbClr val="6f8298"/>
                </a:solidFill>
                <a:latin typeface="Calibri"/>
                <a:ea typeface="Calibri"/>
              </a:rPr>
              <a:t>03</a:t>
            </a:r>
            <a:endParaRPr b="0" lang="en-US" sz="9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30a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CustomShape 1"/>
          <p:cNvSpPr/>
          <p:nvPr/>
        </p:nvSpPr>
        <p:spPr>
          <a:xfrm>
            <a:off x="8667720" y="-1428840"/>
            <a:ext cx="4952520" cy="4952520"/>
          </a:xfrm>
          <a:prstGeom prst="ellipse">
            <a:avLst/>
          </a:prstGeom>
          <a:solidFill>
            <a:srgbClr val="073a52">
              <a:alpha val="34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14" name="CustomShape 2"/>
          <p:cNvSpPr/>
          <p:nvPr/>
        </p:nvSpPr>
        <p:spPr>
          <a:xfrm>
            <a:off x="-2095560" y="3619440"/>
            <a:ext cx="4952520" cy="4952520"/>
          </a:xfrm>
          <a:prstGeom prst="ellipse">
            <a:avLst/>
          </a:prstGeom>
          <a:solidFill>
            <a:srgbClr val="172554">
              <a:alpha val="40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15" name="CustomShape 3"/>
          <p:cNvSpPr/>
          <p:nvPr/>
        </p:nvSpPr>
        <p:spPr>
          <a:xfrm>
            <a:off x="0" y="0"/>
            <a:ext cx="12191760" cy="6857640"/>
          </a:xfrm>
          <a:prstGeom prst="roundRect">
            <a:avLst>
              <a:gd name="adj" fmla="val 1111"/>
            </a:avLst>
          </a:prstGeom>
          <a:solidFill>
            <a:srgbClr val="030a12">
              <a:alpha val="67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16" name="CustomShape 4"/>
          <p:cNvSpPr/>
          <p:nvPr/>
        </p:nvSpPr>
        <p:spPr>
          <a:xfrm>
            <a:off x="533520" y="399960"/>
            <a:ext cx="4381200" cy="26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980" spc="-1" strike="noStrike">
                <a:solidFill>
                  <a:srgbClr val="00d2d3"/>
                </a:solidFill>
                <a:latin typeface="Calibri"/>
                <a:ea typeface="Calibri"/>
              </a:rPr>
              <a:t>OPERATING MODEL</a:t>
            </a:r>
            <a:endParaRPr b="0" lang="en-US" sz="980" spc="-1" strike="noStrike">
              <a:latin typeface="Arial"/>
            </a:endParaRPr>
          </a:p>
        </p:txBody>
      </p:sp>
      <p:sp>
        <p:nvSpPr>
          <p:cNvPr id="117" name="CustomShape 5"/>
          <p:cNvSpPr/>
          <p:nvPr/>
        </p:nvSpPr>
        <p:spPr>
          <a:xfrm>
            <a:off x="533520" y="819000"/>
            <a:ext cx="7810200" cy="914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3450" spc="-1" strike="noStrike">
                <a:solidFill>
                  <a:srgbClr val="f8fafc"/>
                </a:solidFill>
                <a:latin typeface="Calibri"/>
                <a:ea typeface="Calibri"/>
              </a:rPr>
              <a:t>A panic report becomes an accountable public safety action.</a:t>
            </a:r>
            <a:endParaRPr b="0" lang="en-US" sz="3450" spc="-1" strike="noStrike">
              <a:latin typeface="Arial"/>
            </a:endParaRPr>
          </a:p>
        </p:txBody>
      </p:sp>
      <p:sp>
        <p:nvSpPr>
          <p:cNvPr id="118" name="CustomShape 6"/>
          <p:cNvSpPr/>
          <p:nvPr/>
        </p:nvSpPr>
        <p:spPr>
          <a:xfrm>
            <a:off x="533520" y="2076480"/>
            <a:ext cx="1180800" cy="37800"/>
          </a:xfrm>
          <a:prstGeom prst="roundRect">
            <a:avLst>
              <a:gd name="adj" fmla="val 50000"/>
            </a:avLst>
          </a:prstGeom>
          <a:solidFill>
            <a:srgbClr val="00d2d3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19" name="CustomShape 7"/>
          <p:cNvSpPr/>
          <p:nvPr/>
        </p:nvSpPr>
        <p:spPr>
          <a:xfrm>
            <a:off x="628560" y="2724120"/>
            <a:ext cx="1923840" cy="2133360"/>
          </a:xfrm>
          <a:prstGeom prst="roundRect">
            <a:avLst>
              <a:gd name="adj" fmla="val 5941"/>
            </a:avLst>
          </a:prstGeom>
          <a:solidFill>
            <a:srgbClr val="0f2b3d">
              <a:alpha val="80000"/>
            </a:srgbClr>
          </a:solidFill>
          <a:ln w="9360">
            <a:solidFill>
              <a:srgbClr val="f53b57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20" name="CustomShape 8"/>
          <p:cNvSpPr/>
          <p:nvPr/>
        </p:nvSpPr>
        <p:spPr>
          <a:xfrm>
            <a:off x="838080" y="2971800"/>
            <a:ext cx="495000" cy="323640"/>
          </a:xfrm>
          <a:prstGeom prst="roundRect">
            <a:avLst>
              <a:gd name="adj" fmla="val 50000"/>
            </a:avLst>
          </a:prstGeom>
          <a:solidFill>
            <a:srgbClr val="f53b57">
              <a:alpha val="14000"/>
            </a:srgbClr>
          </a:solidFill>
          <a:ln w="9360">
            <a:solidFill>
              <a:srgbClr val="f53b57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1050" spc="-1" strike="noStrike">
                <a:solidFill>
                  <a:srgbClr val="f53b57"/>
                </a:solidFill>
                <a:latin typeface="Calibri"/>
                <a:ea typeface="Calibri"/>
              </a:rPr>
              <a:t>01</a:t>
            </a:r>
            <a:endParaRPr b="0" lang="en-US" sz="1050" spc="-1" strike="noStrike">
              <a:latin typeface="Arial"/>
            </a:endParaRPr>
          </a:p>
        </p:txBody>
      </p:sp>
      <p:sp>
        <p:nvSpPr>
          <p:cNvPr id="121" name="CustomShape 9"/>
          <p:cNvSpPr/>
          <p:nvPr/>
        </p:nvSpPr>
        <p:spPr>
          <a:xfrm>
            <a:off x="838080" y="3429000"/>
            <a:ext cx="1428480" cy="418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1650" spc="-1" strike="noStrike">
                <a:solidFill>
                  <a:srgbClr val="f53b57"/>
                </a:solidFill>
                <a:latin typeface="Calibri"/>
                <a:ea typeface="Calibri"/>
              </a:rPr>
              <a:t>Citizen</a:t>
            </a:r>
            <a:endParaRPr b="0" lang="en-US" sz="1650" spc="-1" strike="noStrike">
              <a:latin typeface="Arial"/>
            </a:endParaRPr>
          </a:p>
        </p:txBody>
      </p:sp>
      <p:sp>
        <p:nvSpPr>
          <p:cNvPr id="122" name="CustomShape 10"/>
          <p:cNvSpPr/>
          <p:nvPr/>
        </p:nvSpPr>
        <p:spPr>
          <a:xfrm>
            <a:off x="838080" y="4019400"/>
            <a:ext cx="1485720" cy="552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130" spc="-1" strike="noStrike">
                <a:solidFill>
                  <a:srgbClr val="f8fafc"/>
                </a:solidFill>
                <a:latin typeface="Calibri"/>
                <a:ea typeface="Calibri"/>
              </a:rPr>
              <a:t>Reports danger with GPS and evidence.</a:t>
            </a:r>
            <a:endParaRPr b="0" lang="en-US" sz="1130" spc="-1" strike="noStrike">
              <a:latin typeface="Arial"/>
            </a:endParaRPr>
          </a:p>
        </p:txBody>
      </p:sp>
      <p:sp>
        <p:nvSpPr>
          <p:cNvPr id="123" name="CustomShape 11"/>
          <p:cNvSpPr/>
          <p:nvPr/>
        </p:nvSpPr>
        <p:spPr>
          <a:xfrm>
            <a:off x="2876400" y="2724120"/>
            <a:ext cx="1923840" cy="2133360"/>
          </a:xfrm>
          <a:prstGeom prst="roundRect">
            <a:avLst>
              <a:gd name="adj" fmla="val 5941"/>
            </a:avLst>
          </a:prstGeom>
          <a:solidFill>
            <a:srgbClr val="0f2b3d">
              <a:alpha val="80000"/>
            </a:srgbClr>
          </a:solidFill>
          <a:ln w="9360">
            <a:solidFill>
              <a:srgbClr val="00d2d3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24" name="CustomShape 12"/>
          <p:cNvSpPr/>
          <p:nvPr/>
        </p:nvSpPr>
        <p:spPr>
          <a:xfrm>
            <a:off x="3086280" y="2971800"/>
            <a:ext cx="495000" cy="323640"/>
          </a:xfrm>
          <a:prstGeom prst="roundRect">
            <a:avLst>
              <a:gd name="adj" fmla="val 50000"/>
            </a:avLst>
          </a:prstGeom>
          <a:solidFill>
            <a:srgbClr val="00d2d3">
              <a:alpha val="14000"/>
            </a:srgbClr>
          </a:solidFill>
          <a:ln w="9360">
            <a:solidFill>
              <a:srgbClr val="00d2d3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1050" spc="-1" strike="noStrike">
                <a:solidFill>
                  <a:srgbClr val="00d2d3"/>
                </a:solidFill>
                <a:latin typeface="Calibri"/>
                <a:ea typeface="Calibri"/>
              </a:rPr>
              <a:t>02</a:t>
            </a:r>
            <a:endParaRPr b="0" lang="en-US" sz="1050" spc="-1" strike="noStrike">
              <a:latin typeface="Arial"/>
            </a:endParaRPr>
          </a:p>
        </p:txBody>
      </p:sp>
      <p:sp>
        <p:nvSpPr>
          <p:cNvPr id="125" name="CustomShape 13"/>
          <p:cNvSpPr/>
          <p:nvPr/>
        </p:nvSpPr>
        <p:spPr>
          <a:xfrm>
            <a:off x="3086280" y="3429000"/>
            <a:ext cx="1428480" cy="418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1650" spc="-1" strike="noStrike">
                <a:solidFill>
                  <a:srgbClr val="00d2d3"/>
                </a:solidFill>
                <a:latin typeface="Calibri"/>
                <a:ea typeface="Calibri"/>
              </a:rPr>
              <a:t>AI triage</a:t>
            </a:r>
            <a:endParaRPr b="0" lang="en-US" sz="1650" spc="-1" strike="noStrike">
              <a:latin typeface="Arial"/>
            </a:endParaRPr>
          </a:p>
        </p:txBody>
      </p:sp>
      <p:sp>
        <p:nvSpPr>
          <p:cNvPr id="126" name="CustomShape 14"/>
          <p:cNvSpPr/>
          <p:nvPr/>
        </p:nvSpPr>
        <p:spPr>
          <a:xfrm>
            <a:off x="3086280" y="4019400"/>
            <a:ext cx="1485720" cy="552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130" spc="-1" strike="noStrike">
                <a:solidFill>
                  <a:srgbClr val="f8fafc"/>
                </a:solidFill>
                <a:latin typeface="Calibri"/>
                <a:ea typeface="Calibri"/>
              </a:rPr>
              <a:t>Scores severity and extracts signals.</a:t>
            </a:r>
            <a:endParaRPr b="0" lang="en-US" sz="1130" spc="-1" strike="noStrike">
              <a:latin typeface="Arial"/>
            </a:endParaRPr>
          </a:p>
        </p:txBody>
      </p:sp>
      <p:sp>
        <p:nvSpPr>
          <p:cNvPr id="127" name="CustomShape 15"/>
          <p:cNvSpPr/>
          <p:nvPr/>
        </p:nvSpPr>
        <p:spPr>
          <a:xfrm>
            <a:off x="5124600" y="2724120"/>
            <a:ext cx="1923840" cy="2133360"/>
          </a:xfrm>
          <a:prstGeom prst="roundRect">
            <a:avLst>
              <a:gd name="adj" fmla="val 5941"/>
            </a:avLst>
          </a:prstGeom>
          <a:solidFill>
            <a:srgbClr val="0f2b3d">
              <a:alpha val="80000"/>
            </a:srgbClr>
          </a:solidFill>
          <a:ln w="9360">
            <a:solidFill>
              <a:srgbClr val="ffb142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28" name="CustomShape 16"/>
          <p:cNvSpPr/>
          <p:nvPr/>
        </p:nvSpPr>
        <p:spPr>
          <a:xfrm>
            <a:off x="5334120" y="2971800"/>
            <a:ext cx="495000" cy="323640"/>
          </a:xfrm>
          <a:prstGeom prst="roundRect">
            <a:avLst>
              <a:gd name="adj" fmla="val 50000"/>
            </a:avLst>
          </a:prstGeom>
          <a:solidFill>
            <a:srgbClr val="ffb142">
              <a:alpha val="14000"/>
            </a:srgbClr>
          </a:solidFill>
          <a:ln w="9360">
            <a:solidFill>
              <a:srgbClr val="ffb142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1050" spc="-1" strike="noStrike">
                <a:solidFill>
                  <a:srgbClr val="ffb142"/>
                </a:solidFill>
                <a:latin typeface="Calibri"/>
                <a:ea typeface="Calibri"/>
              </a:rPr>
              <a:t>03</a:t>
            </a:r>
            <a:endParaRPr b="0" lang="en-US" sz="1050" spc="-1" strike="noStrike">
              <a:latin typeface="Arial"/>
            </a:endParaRPr>
          </a:p>
        </p:txBody>
      </p:sp>
      <p:sp>
        <p:nvSpPr>
          <p:cNvPr id="129" name="CustomShape 17"/>
          <p:cNvSpPr/>
          <p:nvPr/>
        </p:nvSpPr>
        <p:spPr>
          <a:xfrm>
            <a:off x="5334120" y="3429000"/>
            <a:ext cx="1428480" cy="418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1650" spc="-1" strike="noStrike">
                <a:solidFill>
                  <a:srgbClr val="ffb142"/>
                </a:solidFill>
                <a:latin typeface="Calibri"/>
                <a:ea typeface="Calibri"/>
              </a:rPr>
              <a:t>Command</a:t>
            </a:r>
            <a:endParaRPr b="0" lang="en-US" sz="1650" spc="-1" strike="noStrike">
              <a:latin typeface="Arial"/>
            </a:endParaRPr>
          </a:p>
        </p:txBody>
      </p:sp>
      <p:sp>
        <p:nvSpPr>
          <p:cNvPr id="130" name="CustomShape 18"/>
          <p:cNvSpPr/>
          <p:nvPr/>
        </p:nvSpPr>
        <p:spPr>
          <a:xfrm>
            <a:off x="5334120" y="4019400"/>
            <a:ext cx="1485720" cy="552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130" spc="-1" strike="noStrike">
                <a:solidFill>
                  <a:srgbClr val="f8fafc"/>
                </a:solidFill>
                <a:latin typeface="Calibri"/>
                <a:ea typeface="Calibri"/>
              </a:rPr>
              <a:t>Routes, assigns, and requests evidence.</a:t>
            </a:r>
            <a:endParaRPr b="0" lang="en-US" sz="1130" spc="-1" strike="noStrike">
              <a:latin typeface="Arial"/>
            </a:endParaRPr>
          </a:p>
        </p:txBody>
      </p:sp>
      <p:sp>
        <p:nvSpPr>
          <p:cNvPr id="131" name="CustomShape 19"/>
          <p:cNvSpPr/>
          <p:nvPr/>
        </p:nvSpPr>
        <p:spPr>
          <a:xfrm>
            <a:off x="7372440" y="2724120"/>
            <a:ext cx="1923840" cy="2133360"/>
          </a:xfrm>
          <a:prstGeom prst="roundRect">
            <a:avLst>
              <a:gd name="adj" fmla="val 5941"/>
            </a:avLst>
          </a:prstGeom>
          <a:solidFill>
            <a:srgbClr val="0f2b3d">
              <a:alpha val="80000"/>
            </a:srgbClr>
          </a:solidFill>
          <a:ln w="9360">
            <a:solidFill>
              <a:srgbClr val="10ac84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32" name="CustomShape 20"/>
          <p:cNvSpPr/>
          <p:nvPr/>
        </p:nvSpPr>
        <p:spPr>
          <a:xfrm>
            <a:off x="7581960" y="2971800"/>
            <a:ext cx="495000" cy="323640"/>
          </a:xfrm>
          <a:prstGeom prst="roundRect">
            <a:avLst>
              <a:gd name="adj" fmla="val 50000"/>
            </a:avLst>
          </a:prstGeom>
          <a:solidFill>
            <a:srgbClr val="10ac84">
              <a:alpha val="14000"/>
            </a:srgbClr>
          </a:solidFill>
          <a:ln w="9360">
            <a:solidFill>
              <a:srgbClr val="10ac84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1050" spc="-1" strike="noStrike">
                <a:solidFill>
                  <a:srgbClr val="10ac84"/>
                </a:solidFill>
                <a:latin typeface="Calibri"/>
                <a:ea typeface="Calibri"/>
              </a:rPr>
              <a:t>04</a:t>
            </a:r>
            <a:endParaRPr b="0" lang="en-US" sz="1050" spc="-1" strike="noStrike">
              <a:latin typeface="Arial"/>
            </a:endParaRPr>
          </a:p>
        </p:txBody>
      </p:sp>
      <p:sp>
        <p:nvSpPr>
          <p:cNvPr id="133" name="CustomShape 21"/>
          <p:cNvSpPr/>
          <p:nvPr/>
        </p:nvSpPr>
        <p:spPr>
          <a:xfrm>
            <a:off x="7581960" y="3429000"/>
            <a:ext cx="1428480" cy="418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1650" spc="-1" strike="noStrike">
                <a:solidFill>
                  <a:srgbClr val="10ac84"/>
                </a:solidFill>
                <a:latin typeface="Calibri"/>
                <a:ea typeface="Calibri"/>
              </a:rPr>
              <a:t>Responder</a:t>
            </a:r>
            <a:endParaRPr b="0" lang="en-US" sz="1650" spc="-1" strike="noStrike">
              <a:latin typeface="Arial"/>
            </a:endParaRPr>
          </a:p>
        </p:txBody>
      </p:sp>
      <p:sp>
        <p:nvSpPr>
          <p:cNvPr id="134" name="CustomShape 22"/>
          <p:cNvSpPr/>
          <p:nvPr/>
        </p:nvSpPr>
        <p:spPr>
          <a:xfrm>
            <a:off x="7581960" y="4019400"/>
            <a:ext cx="1485720" cy="552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130" spc="-1" strike="noStrike">
                <a:solidFill>
                  <a:srgbClr val="f8fafc"/>
                </a:solidFill>
                <a:latin typeface="Calibri"/>
                <a:ea typeface="Calibri"/>
              </a:rPr>
              <a:t>Updates status and requests vault access.</a:t>
            </a:r>
            <a:endParaRPr b="0" lang="en-US" sz="1130" spc="-1" strike="noStrike">
              <a:latin typeface="Arial"/>
            </a:endParaRPr>
          </a:p>
        </p:txBody>
      </p:sp>
      <p:sp>
        <p:nvSpPr>
          <p:cNvPr id="135" name="CustomShape 23"/>
          <p:cNvSpPr/>
          <p:nvPr/>
        </p:nvSpPr>
        <p:spPr>
          <a:xfrm>
            <a:off x="9620280" y="2724120"/>
            <a:ext cx="1923840" cy="2133360"/>
          </a:xfrm>
          <a:prstGeom prst="roundRect">
            <a:avLst>
              <a:gd name="adj" fmla="val 5941"/>
            </a:avLst>
          </a:prstGeom>
          <a:solidFill>
            <a:srgbClr val="0f2b3d">
              <a:alpha val="80000"/>
            </a:srgbClr>
          </a:solidFill>
          <a:ln w="9360">
            <a:solidFill>
              <a:srgbClr val="8b5cf6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36" name="CustomShape 24"/>
          <p:cNvSpPr/>
          <p:nvPr/>
        </p:nvSpPr>
        <p:spPr>
          <a:xfrm>
            <a:off x="9829800" y="2971800"/>
            <a:ext cx="495000" cy="323640"/>
          </a:xfrm>
          <a:prstGeom prst="roundRect">
            <a:avLst>
              <a:gd name="adj" fmla="val 50000"/>
            </a:avLst>
          </a:prstGeom>
          <a:solidFill>
            <a:srgbClr val="8b5cf6">
              <a:alpha val="14000"/>
            </a:srgbClr>
          </a:solidFill>
          <a:ln w="9360">
            <a:solidFill>
              <a:srgbClr val="8b5cf6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1050" spc="-1" strike="noStrike">
                <a:solidFill>
                  <a:srgbClr val="8b5cf6"/>
                </a:solidFill>
                <a:latin typeface="Calibri"/>
                <a:ea typeface="Calibri"/>
              </a:rPr>
              <a:t>05</a:t>
            </a:r>
            <a:endParaRPr b="0" lang="en-US" sz="1050" spc="-1" strike="noStrike">
              <a:latin typeface="Arial"/>
            </a:endParaRPr>
          </a:p>
        </p:txBody>
      </p:sp>
      <p:sp>
        <p:nvSpPr>
          <p:cNvPr id="137" name="CustomShape 25"/>
          <p:cNvSpPr/>
          <p:nvPr/>
        </p:nvSpPr>
        <p:spPr>
          <a:xfrm>
            <a:off x="9829800" y="3429000"/>
            <a:ext cx="1428480" cy="418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1650" spc="-1" strike="noStrike">
                <a:solidFill>
                  <a:srgbClr val="8b5cf6"/>
                </a:solidFill>
                <a:latin typeface="Calibri"/>
                <a:ea typeface="Calibri"/>
              </a:rPr>
              <a:t>Oversight</a:t>
            </a:r>
            <a:endParaRPr b="0" lang="en-US" sz="1650" spc="-1" strike="noStrike">
              <a:latin typeface="Arial"/>
            </a:endParaRPr>
          </a:p>
        </p:txBody>
      </p:sp>
      <p:sp>
        <p:nvSpPr>
          <p:cNvPr id="138" name="CustomShape 26"/>
          <p:cNvSpPr/>
          <p:nvPr/>
        </p:nvSpPr>
        <p:spPr>
          <a:xfrm>
            <a:off x="9829800" y="4019400"/>
            <a:ext cx="1485720" cy="552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130" spc="-1" strike="noStrike">
                <a:solidFill>
                  <a:srgbClr val="f8fafc"/>
                </a:solidFill>
                <a:latin typeface="Calibri"/>
                <a:ea typeface="Calibri"/>
              </a:rPr>
              <a:t>Verifies logs and prepares evidence.</a:t>
            </a:r>
            <a:endParaRPr b="0" lang="en-US" sz="1130" spc="-1" strike="noStrike">
              <a:latin typeface="Arial"/>
            </a:endParaRPr>
          </a:p>
        </p:txBody>
      </p:sp>
      <p:sp>
        <p:nvSpPr>
          <p:cNvPr id="139" name="CustomShape 27"/>
          <p:cNvSpPr/>
          <p:nvPr/>
        </p:nvSpPr>
        <p:spPr>
          <a:xfrm>
            <a:off x="1523880" y="5524560"/>
            <a:ext cx="9143640" cy="323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1800" spc="-1" strike="noStrike">
                <a:solidFill>
                  <a:srgbClr val="f8fafc"/>
                </a:solidFill>
                <a:latin typeface="Calibri"/>
                <a:ea typeface="Calibri"/>
              </a:rPr>
              <a:t>The design principle is simple: operational data moves fast; identity data remains protected.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40" name="CustomShape 28"/>
          <p:cNvSpPr/>
          <p:nvPr/>
        </p:nvSpPr>
        <p:spPr>
          <a:xfrm>
            <a:off x="533520" y="6286680"/>
            <a:ext cx="1714320" cy="228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900" spc="-1" strike="noStrike">
                <a:solidFill>
                  <a:srgbClr val="6f8298"/>
                </a:solidFill>
                <a:latin typeface="Calibri"/>
                <a:ea typeface="Calibri"/>
              </a:rPr>
              <a:t>Guardian AI V3</a:t>
            </a:r>
            <a:endParaRPr b="0" lang="en-US" sz="900" spc="-1" strike="noStrike">
              <a:latin typeface="Arial"/>
            </a:endParaRPr>
          </a:p>
        </p:txBody>
      </p:sp>
      <p:sp>
        <p:nvSpPr>
          <p:cNvPr id="141" name="CustomShape 29"/>
          <p:cNvSpPr/>
          <p:nvPr/>
        </p:nvSpPr>
        <p:spPr>
          <a:xfrm>
            <a:off x="11201400" y="6286680"/>
            <a:ext cx="456840" cy="228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r">
              <a:lnSpc>
                <a:spcPct val="100000"/>
              </a:lnSpc>
            </a:pPr>
            <a:r>
              <a:rPr b="0" lang="en-US" sz="900" spc="-1" strike="noStrike">
                <a:solidFill>
                  <a:srgbClr val="6f8298"/>
                </a:solidFill>
                <a:latin typeface="Calibri"/>
                <a:ea typeface="Calibri"/>
              </a:rPr>
              <a:t>04</a:t>
            </a:r>
            <a:endParaRPr b="0" lang="en-US" sz="9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30a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" descr=""/>
          <p:cNvPicPr/>
          <p:nvPr/>
        </p:nvPicPr>
        <p:blipFill>
          <a:blip r:embed="rId1"/>
          <a:srcRect l="0" t="25" r="0" b="25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  <p:sp>
        <p:nvSpPr>
          <p:cNvPr id="143" name="CustomShape 1"/>
          <p:cNvSpPr/>
          <p:nvPr/>
        </p:nvSpPr>
        <p:spPr>
          <a:xfrm>
            <a:off x="0" y="0"/>
            <a:ext cx="5810040" cy="6857640"/>
          </a:xfrm>
          <a:prstGeom prst="roundRect">
            <a:avLst>
              <a:gd name="adj" fmla="val 1311"/>
            </a:avLst>
          </a:prstGeom>
          <a:solidFill>
            <a:srgbClr val="030a12">
              <a:alpha val="85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4" name="CustomShape 2"/>
          <p:cNvSpPr/>
          <p:nvPr/>
        </p:nvSpPr>
        <p:spPr>
          <a:xfrm>
            <a:off x="552600" y="609480"/>
            <a:ext cx="1238040" cy="323640"/>
          </a:xfrm>
          <a:prstGeom prst="roundRect">
            <a:avLst>
              <a:gd name="adj" fmla="val 50000"/>
            </a:avLst>
          </a:prstGeom>
          <a:solidFill>
            <a:srgbClr val="f53b57">
              <a:alpha val="14000"/>
            </a:srgbClr>
          </a:solidFill>
          <a:ln w="9360">
            <a:solidFill>
              <a:srgbClr val="f53b57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1050" spc="-1" strike="noStrike">
                <a:solidFill>
                  <a:srgbClr val="f53b57"/>
                </a:solidFill>
                <a:latin typeface="Calibri"/>
                <a:ea typeface="Calibri"/>
              </a:rPr>
              <a:t>Scenario 01</a:t>
            </a:r>
            <a:endParaRPr b="0" lang="en-US" sz="1050" spc="-1" strike="noStrike">
              <a:latin typeface="Arial"/>
            </a:endParaRPr>
          </a:p>
        </p:txBody>
      </p:sp>
      <p:sp>
        <p:nvSpPr>
          <p:cNvPr id="145" name="CustomShape 3"/>
          <p:cNvSpPr/>
          <p:nvPr/>
        </p:nvSpPr>
        <p:spPr>
          <a:xfrm>
            <a:off x="552600" y="1219320"/>
            <a:ext cx="4952520" cy="1752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3229" spc="-1" strike="noStrike">
                <a:solidFill>
                  <a:srgbClr val="f8fafc"/>
                </a:solidFill>
                <a:latin typeface="Calibri"/>
                <a:ea typeface="Calibri"/>
              </a:rPr>
              <a:t>A crime is reported. A car is identified. S4 turns the plate into statewide memory.</a:t>
            </a:r>
            <a:endParaRPr b="0" lang="en-US" sz="3229" spc="-1" strike="noStrike">
              <a:latin typeface="Arial"/>
            </a:endParaRPr>
          </a:p>
        </p:txBody>
      </p:sp>
      <p:sp>
        <p:nvSpPr>
          <p:cNvPr id="146" name="CustomShape 4"/>
          <p:cNvSpPr/>
          <p:nvPr/>
        </p:nvSpPr>
        <p:spPr>
          <a:xfrm>
            <a:off x="590400" y="3333600"/>
            <a:ext cx="4628880" cy="1028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650" spc="-1" strike="noStrike">
                <a:solidFill>
                  <a:srgbClr val="b7c7d9"/>
                </a:solidFill>
                <a:latin typeface="Calibri"/>
                <a:ea typeface="Calibri"/>
              </a:rPr>
              <a:t>The model alerts cameras in the crime area first, then preserves the plate and vehicle signature so a camera 400km away can still reconnect the case.</a:t>
            </a:r>
            <a:endParaRPr b="0" lang="en-US" sz="1650" spc="-1" strike="noStrike">
              <a:latin typeface="Arial"/>
            </a:endParaRPr>
          </a:p>
        </p:txBody>
      </p:sp>
      <p:sp>
        <p:nvSpPr>
          <p:cNvPr id="147" name="CustomShape 5"/>
          <p:cNvSpPr/>
          <p:nvPr/>
        </p:nvSpPr>
        <p:spPr>
          <a:xfrm>
            <a:off x="590400" y="4971960"/>
            <a:ext cx="2666520" cy="323640"/>
          </a:xfrm>
          <a:prstGeom prst="roundRect">
            <a:avLst>
              <a:gd name="adj" fmla="val 50000"/>
            </a:avLst>
          </a:prstGeom>
          <a:solidFill>
            <a:srgbClr val="ffb142">
              <a:alpha val="14000"/>
            </a:srgbClr>
          </a:solidFill>
          <a:ln w="9360">
            <a:solidFill>
              <a:srgbClr val="ffb142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1050" spc="-1" strike="noStrike">
                <a:solidFill>
                  <a:srgbClr val="ffb142"/>
                </a:solidFill>
                <a:latin typeface="Calibri"/>
                <a:ea typeface="Calibri"/>
              </a:rPr>
              <a:t>Nothing is forgotten until resolved</a:t>
            </a:r>
            <a:endParaRPr b="0" lang="en-US" sz="1050" spc="-1" strike="noStrike">
              <a:latin typeface="Arial"/>
            </a:endParaRPr>
          </a:p>
        </p:txBody>
      </p:sp>
      <p:sp>
        <p:nvSpPr>
          <p:cNvPr id="148" name="CustomShape 6"/>
          <p:cNvSpPr/>
          <p:nvPr/>
        </p:nvSpPr>
        <p:spPr>
          <a:xfrm>
            <a:off x="3467160" y="4971960"/>
            <a:ext cx="2247480" cy="323640"/>
          </a:xfrm>
          <a:prstGeom prst="roundRect">
            <a:avLst>
              <a:gd name="adj" fmla="val 50000"/>
            </a:avLst>
          </a:prstGeom>
          <a:solidFill>
            <a:srgbClr val="00d2d3">
              <a:alpha val="14000"/>
            </a:srgbClr>
          </a:solidFill>
          <a:ln w="9360">
            <a:solidFill>
              <a:srgbClr val="00d2d3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1050" spc="-1" strike="noStrike">
                <a:solidFill>
                  <a:srgbClr val="00d2d3"/>
                </a:solidFill>
                <a:latin typeface="Calibri"/>
                <a:ea typeface="Calibri"/>
              </a:rPr>
              <a:t>Every sighting becomes evidence</a:t>
            </a:r>
            <a:endParaRPr b="0" lang="en-US" sz="105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30a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CustomShape 1"/>
          <p:cNvSpPr/>
          <p:nvPr/>
        </p:nvSpPr>
        <p:spPr>
          <a:xfrm>
            <a:off x="8667720" y="-1428840"/>
            <a:ext cx="4952520" cy="4952520"/>
          </a:xfrm>
          <a:prstGeom prst="ellipse">
            <a:avLst/>
          </a:prstGeom>
          <a:solidFill>
            <a:srgbClr val="073a52">
              <a:alpha val="34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0" name="CustomShape 2"/>
          <p:cNvSpPr/>
          <p:nvPr/>
        </p:nvSpPr>
        <p:spPr>
          <a:xfrm>
            <a:off x="-2095560" y="3619440"/>
            <a:ext cx="4952520" cy="4952520"/>
          </a:xfrm>
          <a:prstGeom prst="ellipse">
            <a:avLst/>
          </a:prstGeom>
          <a:solidFill>
            <a:srgbClr val="172554">
              <a:alpha val="40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1" name="CustomShape 3"/>
          <p:cNvSpPr/>
          <p:nvPr/>
        </p:nvSpPr>
        <p:spPr>
          <a:xfrm>
            <a:off x="0" y="0"/>
            <a:ext cx="12191760" cy="6857640"/>
          </a:xfrm>
          <a:prstGeom prst="roundRect">
            <a:avLst>
              <a:gd name="adj" fmla="val 1111"/>
            </a:avLst>
          </a:prstGeom>
          <a:solidFill>
            <a:srgbClr val="030a12">
              <a:alpha val="67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2" name="CustomShape 4"/>
          <p:cNvSpPr/>
          <p:nvPr/>
        </p:nvSpPr>
        <p:spPr>
          <a:xfrm>
            <a:off x="533520" y="399960"/>
            <a:ext cx="4381200" cy="26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980" spc="-1" strike="noStrike">
                <a:solidFill>
                  <a:srgbClr val="00d2d3"/>
                </a:solidFill>
                <a:latin typeface="Calibri"/>
                <a:ea typeface="Calibri"/>
              </a:rPr>
              <a:t>SCENARIO: SUSPECT VEHICLE</a:t>
            </a:r>
            <a:endParaRPr b="0" lang="en-US" sz="980" spc="-1" strike="noStrike">
              <a:latin typeface="Arial"/>
            </a:endParaRPr>
          </a:p>
        </p:txBody>
      </p:sp>
      <p:sp>
        <p:nvSpPr>
          <p:cNvPr id="153" name="CustomShape 5"/>
          <p:cNvSpPr/>
          <p:nvPr/>
        </p:nvSpPr>
        <p:spPr>
          <a:xfrm>
            <a:off x="533520" y="819000"/>
            <a:ext cx="7810200" cy="914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3450" spc="-1" strike="noStrike">
                <a:solidFill>
                  <a:srgbClr val="f8fafc"/>
                </a:solidFill>
                <a:latin typeface="Calibri"/>
                <a:ea typeface="Calibri"/>
              </a:rPr>
              <a:t>From one plate read to a statewide watchlist in seconds.</a:t>
            </a:r>
            <a:endParaRPr b="0" lang="en-US" sz="3450" spc="-1" strike="noStrike">
              <a:latin typeface="Arial"/>
            </a:endParaRPr>
          </a:p>
        </p:txBody>
      </p:sp>
      <p:sp>
        <p:nvSpPr>
          <p:cNvPr id="154" name="CustomShape 6"/>
          <p:cNvSpPr/>
          <p:nvPr/>
        </p:nvSpPr>
        <p:spPr>
          <a:xfrm>
            <a:off x="552600" y="1771560"/>
            <a:ext cx="8096040" cy="437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350" spc="-1" strike="noStrike">
                <a:solidFill>
                  <a:srgbClr val="b7c7d9"/>
                </a:solidFill>
                <a:latin typeface="Calibri"/>
                <a:ea typeface="Calibri"/>
              </a:rPr>
              <a:t>This is the S4 + Vigil memory loop for a stolen vehicle, kidnapping vehicle, robbery car, or fleeing suspect.</a:t>
            </a:r>
            <a:endParaRPr b="0" lang="en-US" sz="1350" spc="-1" strike="noStrike">
              <a:latin typeface="Arial"/>
            </a:endParaRPr>
          </a:p>
        </p:txBody>
      </p:sp>
      <p:sp>
        <p:nvSpPr>
          <p:cNvPr id="155" name="CustomShape 7"/>
          <p:cNvSpPr/>
          <p:nvPr/>
        </p:nvSpPr>
        <p:spPr>
          <a:xfrm>
            <a:off x="533520" y="2343240"/>
            <a:ext cx="1180800" cy="37800"/>
          </a:xfrm>
          <a:prstGeom prst="roundRect">
            <a:avLst>
              <a:gd name="adj" fmla="val 50000"/>
            </a:avLst>
          </a:prstGeom>
          <a:solidFill>
            <a:srgbClr val="00d2d3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6" name="CustomShape 8"/>
          <p:cNvSpPr/>
          <p:nvPr/>
        </p:nvSpPr>
        <p:spPr>
          <a:xfrm>
            <a:off x="685800" y="3029040"/>
            <a:ext cx="1809360" cy="1561680"/>
          </a:xfrm>
          <a:prstGeom prst="roundRect">
            <a:avLst>
              <a:gd name="adj" fmla="val 7317"/>
            </a:avLst>
          </a:prstGeom>
          <a:solidFill>
            <a:srgbClr val="0f2b3d">
              <a:alpha val="80000"/>
            </a:srgbClr>
          </a:solidFill>
          <a:ln w="9360">
            <a:solidFill>
              <a:srgbClr val="f53b57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57" name="CustomShape 9"/>
          <p:cNvSpPr/>
          <p:nvPr/>
        </p:nvSpPr>
        <p:spPr>
          <a:xfrm>
            <a:off x="876240" y="3238560"/>
            <a:ext cx="495000" cy="323640"/>
          </a:xfrm>
          <a:prstGeom prst="roundRect">
            <a:avLst>
              <a:gd name="adj" fmla="val 50000"/>
            </a:avLst>
          </a:prstGeom>
          <a:solidFill>
            <a:srgbClr val="f53b57">
              <a:alpha val="14000"/>
            </a:srgbClr>
          </a:solidFill>
          <a:ln w="9360">
            <a:solidFill>
              <a:srgbClr val="f53b57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1050" spc="-1" strike="noStrike">
                <a:solidFill>
                  <a:srgbClr val="f53b57"/>
                </a:solidFill>
                <a:latin typeface="Calibri"/>
                <a:ea typeface="Calibri"/>
              </a:rPr>
              <a:t>01</a:t>
            </a:r>
            <a:endParaRPr b="0" lang="en-US" sz="1050" spc="-1" strike="noStrike">
              <a:latin typeface="Arial"/>
            </a:endParaRPr>
          </a:p>
        </p:txBody>
      </p:sp>
      <p:sp>
        <p:nvSpPr>
          <p:cNvPr id="158" name="CustomShape 10"/>
          <p:cNvSpPr/>
          <p:nvPr/>
        </p:nvSpPr>
        <p:spPr>
          <a:xfrm>
            <a:off x="895320" y="3695760"/>
            <a:ext cx="1333080" cy="285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1500" spc="-1" strike="noStrike">
                <a:solidFill>
                  <a:srgbClr val="f53b57"/>
                </a:solidFill>
                <a:latin typeface="Calibri"/>
                <a:ea typeface="Calibri"/>
              </a:rPr>
              <a:t>Crime report</a:t>
            </a:r>
            <a:endParaRPr b="0" lang="en-US" sz="1500" spc="-1" strike="noStrike">
              <a:latin typeface="Arial"/>
            </a:endParaRPr>
          </a:p>
        </p:txBody>
      </p:sp>
      <p:sp>
        <p:nvSpPr>
          <p:cNvPr id="159" name="CustomShape 11"/>
          <p:cNvSpPr/>
          <p:nvPr/>
        </p:nvSpPr>
        <p:spPr>
          <a:xfrm>
            <a:off x="895320" y="4057560"/>
            <a:ext cx="1333080" cy="361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980" spc="-1" strike="noStrike">
                <a:solidFill>
                  <a:srgbClr val="f8fafc"/>
                </a:solidFill>
                <a:latin typeface="Calibri"/>
                <a:ea typeface="Calibri"/>
              </a:rPr>
              <a:t>Citizen / officer files incident</a:t>
            </a:r>
            <a:endParaRPr b="0" lang="en-US" sz="980" spc="-1" strike="noStrike">
              <a:latin typeface="Arial"/>
            </a:endParaRPr>
          </a:p>
        </p:txBody>
      </p:sp>
      <p:sp>
        <p:nvSpPr>
          <p:cNvPr id="160" name="CustomShape 12"/>
          <p:cNvSpPr/>
          <p:nvPr/>
        </p:nvSpPr>
        <p:spPr>
          <a:xfrm>
            <a:off x="2495520" y="3809880"/>
            <a:ext cx="323640" cy="28080"/>
          </a:xfrm>
          <a:prstGeom prst="roundRect">
            <a:avLst>
              <a:gd name="adj" fmla="val 50000"/>
            </a:avLst>
          </a:prstGeom>
          <a:solidFill>
            <a:srgbClr val="f53b57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1" name="CustomShape 13"/>
          <p:cNvSpPr/>
          <p:nvPr/>
        </p:nvSpPr>
        <p:spPr>
          <a:xfrm>
            <a:off x="2819520" y="3029040"/>
            <a:ext cx="1809360" cy="1561680"/>
          </a:xfrm>
          <a:prstGeom prst="roundRect">
            <a:avLst>
              <a:gd name="adj" fmla="val 7317"/>
            </a:avLst>
          </a:prstGeom>
          <a:solidFill>
            <a:srgbClr val="0f2b3d">
              <a:alpha val="80000"/>
            </a:srgbClr>
          </a:solidFill>
          <a:ln w="9360">
            <a:solidFill>
              <a:srgbClr val="ffb142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62" name="CustomShape 14"/>
          <p:cNvSpPr/>
          <p:nvPr/>
        </p:nvSpPr>
        <p:spPr>
          <a:xfrm>
            <a:off x="3009960" y="3238560"/>
            <a:ext cx="495000" cy="323640"/>
          </a:xfrm>
          <a:prstGeom prst="roundRect">
            <a:avLst>
              <a:gd name="adj" fmla="val 50000"/>
            </a:avLst>
          </a:prstGeom>
          <a:solidFill>
            <a:srgbClr val="ffb142">
              <a:alpha val="14000"/>
            </a:srgbClr>
          </a:solidFill>
          <a:ln w="9360">
            <a:solidFill>
              <a:srgbClr val="ffb142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1050" spc="-1" strike="noStrike">
                <a:solidFill>
                  <a:srgbClr val="ffb142"/>
                </a:solidFill>
                <a:latin typeface="Calibri"/>
                <a:ea typeface="Calibri"/>
              </a:rPr>
              <a:t>02</a:t>
            </a:r>
            <a:endParaRPr b="0" lang="en-US" sz="1050" spc="-1" strike="noStrike">
              <a:latin typeface="Arial"/>
            </a:endParaRPr>
          </a:p>
        </p:txBody>
      </p:sp>
      <p:sp>
        <p:nvSpPr>
          <p:cNvPr id="163" name="CustomShape 15"/>
          <p:cNvSpPr/>
          <p:nvPr/>
        </p:nvSpPr>
        <p:spPr>
          <a:xfrm>
            <a:off x="3029040" y="3695760"/>
            <a:ext cx="1333080" cy="285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1500" spc="-1" strike="noStrike">
                <a:solidFill>
                  <a:srgbClr val="ffb142"/>
                </a:solidFill>
                <a:latin typeface="Calibri"/>
                <a:ea typeface="Calibri"/>
              </a:rPr>
              <a:t>Plate memory</a:t>
            </a:r>
            <a:endParaRPr b="0" lang="en-US" sz="1500" spc="-1" strike="noStrike">
              <a:latin typeface="Arial"/>
            </a:endParaRPr>
          </a:p>
        </p:txBody>
      </p:sp>
      <p:sp>
        <p:nvSpPr>
          <p:cNvPr id="164" name="CustomShape 16"/>
          <p:cNvSpPr/>
          <p:nvPr/>
        </p:nvSpPr>
        <p:spPr>
          <a:xfrm>
            <a:off x="3029040" y="4057560"/>
            <a:ext cx="1333080" cy="361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980" spc="-1" strike="noStrike">
                <a:solidFill>
                  <a:srgbClr val="f8fafc"/>
                </a:solidFill>
                <a:latin typeface="Calibri"/>
                <a:ea typeface="Calibri"/>
              </a:rPr>
              <a:t>LND-419LA becomes active watchlist</a:t>
            </a:r>
            <a:endParaRPr b="0" lang="en-US" sz="980" spc="-1" strike="noStrike">
              <a:latin typeface="Arial"/>
            </a:endParaRPr>
          </a:p>
        </p:txBody>
      </p:sp>
      <p:sp>
        <p:nvSpPr>
          <p:cNvPr id="165" name="CustomShape 17"/>
          <p:cNvSpPr/>
          <p:nvPr/>
        </p:nvSpPr>
        <p:spPr>
          <a:xfrm>
            <a:off x="4629240" y="3809880"/>
            <a:ext cx="323640" cy="28080"/>
          </a:xfrm>
          <a:prstGeom prst="roundRect">
            <a:avLst>
              <a:gd name="adj" fmla="val 50000"/>
            </a:avLst>
          </a:prstGeom>
          <a:solidFill>
            <a:srgbClr val="ffb14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6" name="CustomShape 18"/>
          <p:cNvSpPr/>
          <p:nvPr/>
        </p:nvSpPr>
        <p:spPr>
          <a:xfrm>
            <a:off x="4952880" y="3029040"/>
            <a:ext cx="1809360" cy="1561680"/>
          </a:xfrm>
          <a:prstGeom prst="roundRect">
            <a:avLst>
              <a:gd name="adj" fmla="val 7317"/>
            </a:avLst>
          </a:prstGeom>
          <a:solidFill>
            <a:srgbClr val="0f2b3d">
              <a:alpha val="80000"/>
            </a:srgbClr>
          </a:solidFill>
          <a:ln w="9360">
            <a:solidFill>
              <a:srgbClr val="00d2d3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67" name="CustomShape 19"/>
          <p:cNvSpPr/>
          <p:nvPr/>
        </p:nvSpPr>
        <p:spPr>
          <a:xfrm>
            <a:off x="5143680" y="3238560"/>
            <a:ext cx="495000" cy="323640"/>
          </a:xfrm>
          <a:prstGeom prst="roundRect">
            <a:avLst>
              <a:gd name="adj" fmla="val 50000"/>
            </a:avLst>
          </a:prstGeom>
          <a:solidFill>
            <a:srgbClr val="00d2d3">
              <a:alpha val="14000"/>
            </a:srgbClr>
          </a:solidFill>
          <a:ln w="9360">
            <a:solidFill>
              <a:srgbClr val="00d2d3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1050" spc="-1" strike="noStrike">
                <a:solidFill>
                  <a:srgbClr val="00d2d3"/>
                </a:solidFill>
                <a:latin typeface="Calibri"/>
                <a:ea typeface="Calibri"/>
              </a:rPr>
              <a:t>03</a:t>
            </a:r>
            <a:endParaRPr b="0" lang="en-US" sz="1050" spc="-1" strike="noStrike">
              <a:latin typeface="Arial"/>
            </a:endParaRPr>
          </a:p>
        </p:txBody>
      </p:sp>
      <p:sp>
        <p:nvSpPr>
          <p:cNvPr id="168" name="CustomShape 20"/>
          <p:cNvSpPr/>
          <p:nvPr/>
        </p:nvSpPr>
        <p:spPr>
          <a:xfrm>
            <a:off x="5162400" y="3695760"/>
            <a:ext cx="1333080" cy="285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1500" spc="-1" strike="noStrike">
                <a:solidFill>
                  <a:srgbClr val="00d2d3"/>
                </a:solidFill>
                <a:latin typeface="Calibri"/>
                <a:ea typeface="Calibri"/>
              </a:rPr>
              <a:t>Camera alert</a:t>
            </a:r>
            <a:endParaRPr b="0" lang="en-US" sz="1500" spc="-1" strike="noStrike">
              <a:latin typeface="Arial"/>
            </a:endParaRPr>
          </a:p>
        </p:txBody>
      </p:sp>
      <p:sp>
        <p:nvSpPr>
          <p:cNvPr id="169" name="CustomShape 21"/>
          <p:cNvSpPr/>
          <p:nvPr/>
        </p:nvSpPr>
        <p:spPr>
          <a:xfrm>
            <a:off x="5162400" y="4057560"/>
            <a:ext cx="1333080" cy="361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980" spc="-1" strike="noStrike">
                <a:solidFill>
                  <a:srgbClr val="f8fafc"/>
                </a:solidFill>
                <a:latin typeface="Calibri"/>
                <a:ea typeface="Calibri"/>
              </a:rPr>
              <a:t>Nearby cameras watch for car</a:t>
            </a:r>
            <a:endParaRPr b="0" lang="en-US" sz="980" spc="-1" strike="noStrike">
              <a:latin typeface="Arial"/>
            </a:endParaRPr>
          </a:p>
        </p:txBody>
      </p:sp>
      <p:sp>
        <p:nvSpPr>
          <p:cNvPr id="170" name="CustomShape 22"/>
          <p:cNvSpPr/>
          <p:nvPr/>
        </p:nvSpPr>
        <p:spPr>
          <a:xfrm>
            <a:off x="6762600" y="3809880"/>
            <a:ext cx="323640" cy="28080"/>
          </a:xfrm>
          <a:prstGeom prst="roundRect">
            <a:avLst>
              <a:gd name="adj" fmla="val 50000"/>
            </a:avLst>
          </a:prstGeom>
          <a:solidFill>
            <a:srgbClr val="00d2d3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71" name="CustomShape 23"/>
          <p:cNvSpPr/>
          <p:nvPr/>
        </p:nvSpPr>
        <p:spPr>
          <a:xfrm>
            <a:off x="7086600" y="3029040"/>
            <a:ext cx="1809360" cy="1561680"/>
          </a:xfrm>
          <a:prstGeom prst="roundRect">
            <a:avLst>
              <a:gd name="adj" fmla="val 7317"/>
            </a:avLst>
          </a:prstGeom>
          <a:solidFill>
            <a:srgbClr val="0f2b3d">
              <a:alpha val="80000"/>
            </a:srgbClr>
          </a:solidFill>
          <a:ln w="9360">
            <a:solidFill>
              <a:srgbClr val="8b5cf6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72" name="CustomShape 24"/>
          <p:cNvSpPr/>
          <p:nvPr/>
        </p:nvSpPr>
        <p:spPr>
          <a:xfrm>
            <a:off x="7277040" y="3238560"/>
            <a:ext cx="495000" cy="323640"/>
          </a:xfrm>
          <a:prstGeom prst="roundRect">
            <a:avLst>
              <a:gd name="adj" fmla="val 50000"/>
            </a:avLst>
          </a:prstGeom>
          <a:solidFill>
            <a:srgbClr val="8b5cf6">
              <a:alpha val="14000"/>
            </a:srgbClr>
          </a:solidFill>
          <a:ln w="9360">
            <a:solidFill>
              <a:srgbClr val="8b5cf6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1050" spc="-1" strike="noStrike">
                <a:solidFill>
                  <a:srgbClr val="8b5cf6"/>
                </a:solidFill>
                <a:latin typeface="Calibri"/>
                <a:ea typeface="Calibri"/>
              </a:rPr>
              <a:t>04</a:t>
            </a:r>
            <a:endParaRPr b="0" lang="en-US" sz="1050" spc="-1" strike="noStrike">
              <a:latin typeface="Arial"/>
            </a:endParaRPr>
          </a:p>
        </p:txBody>
      </p:sp>
      <p:sp>
        <p:nvSpPr>
          <p:cNvPr id="173" name="CustomShape 25"/>
          <p:cNvSpPr/>
          <p:nvPr/>
        </p:nvSpPr>
        <p:spPr>
          <a:xfrm>
            <a:off x="7296120" y="3695760"/>
            <a:ext cx="1333080" cy="285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1500" spc="-1" strike="noStrike">
                <a:solidFill>
                  <a:srgbClr val="8b5cf6"/>
                </a:solidFill>
                <a:latin typeface="Calibri"/>
                <a:ea typeface="Calibri"/>
              </a:rPr>
              <a:t>Hand-off</a:t>
            </a:r>
            <a:endParaRPr b="0" lang="en-US" sz="1500" spc="-1" strike="noStrike">
              <a:latin typeface="Arial"/>
            </a:endParaRPr>
          </a:p>
        </p:txBody>
      </p:sp>
      <p:sp>
        <p:nvSpPr>
          <p:cNvPr id="174" name="CustomShape 26"/>
          <p:cNvSpPr/>
          <p:nvPr/>
        </p:nvSpPr>
        <p:spPr>
          <a:xfrm>
            <a:off x="7296120" y="4057560"/>
            <a:ext cx="1333080" cy="361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980" spc="-1" strike="noStrike">
                <a:solidFill>
                  <a:srgbClr val="f8fafc"/>
                </a:solidFill>
                <a:latin typeface="Calibri"/>
                <a:ea typeface="Calibri"/>
              </a:rPr>
              <a:t>Next camera inherits context</a:t>
            </a:r>
            <a:endParaRPr b="0" lang="en-US" sz="980" spc="-1" strike="noStrike">
              <a:latin typeface="Arial"/>
            </a:endParaRPr>
          </a:p>
        </p:txBody>
      </p:sp>
      <p:sp>
        <p:nvSpPr>
          <p:cNvPr id="175" name="CustomShape 27"/>
          <p:cNvSpPr/>
          <p:nvPr/>
        </p:nvSpPr>
        <p:spPr>
          <a:xfrm>
            <a:off x="8896320" y="3809880"/>
            <a:ext cx="323640" cy="28080"/>
          </a:xfrm>
          <a:prstGeom prst="roundRect">
            <a:avLst>
              <a:gd name="adj" fmla="val 50000"/>
            </a:avLst>
          </a:prstGeom>
          <a:solidFill>
            <a:srgbClr val="8b5cf6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76" name="CustomShape 28"/>
          <p:cNvSpPr/>
          <p:nvPr/>
        </p:nvSpPr>
        <p:spPr>
          <a:xfrm>
            <a:off x="9220320" y="3029040"/>
            <a:ext cx="1809360" cy="1561680"/>
          </a:xfrm>
          <a:prstGeom prst="roundRect">
            <a:avLst>
              <a:gd name="adj" fmla="val 7317"/>
            </a:avLst>
          </a:prstGeom>
          <a:solidFill>
            <a:srgbClr val="0f2b3d">
              <a:alpha val="80000"/>
            </a:srgbClr>
          </a:solidFill>
          <a:ln w="9360">
            <a:solidFill>
              <a:srgbClr val="10ac84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77" name="CustomShape 29"/>
          <p:cNvSpPr/>
          <p:nvPr/>
        </p:nvSpPr>
        <p:spPr>
          <a:xfrm>
            <a:off x="9410760" y="3238560"/>
            <a:ext cx="495000" cy="323640"/>
          </a:xfrm>
          <a:prstGeom prst="roundRect">
            <a:avLst>
              <a:gd name="adj" fmla="val 50000"/>
            </a:avLst>
          </a:prstGeom>
          <a:solidFill>
            <a:srgbClr val="10ac84">
              <a:alpha val="14000"/>
            </a:srgbClr>
          </a:solidFill>
          <a:ln w="9360">
            <a:solidFill>
              <a:srgbClr val="10ac84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1050" spc="-1" strike="noStrike">
                <a:solidFill>
                  <a:srgbClr val="10ac84"/>
                </a:solidFill>
                <a:latin typeface="Calibri"/>
                <a:ea typeface="Calibri"/>
              </a:rPr>
              <a:t>05</a:t>
            </a:r>
            <a:endParaRPr b="0" lang="en-US" sz="1050" spc="-1" strike="noStrike">
              <a:latin typeface="Arial"/>
            </a:endParaRPr>
          </a:p>
        </p:txBody>
      </p:sp>
      <p:sp>
        <p:nvSpPr>
          <p:cNvPr id="178" name="CustomShape 30"/>
          <p:cNvSpPr/>
          <p:nvPr/>
        </p:nvSpPr>
        <p:spPr>
          <a:xfrm>
            <a:off x="9429840" y="3695760"/>
            <a:ext cx="1333080" cy="285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1500" spc="-1" strike="noStrike">
                <a:solidFill>
                  <a:srgbClr val="10ac84"/>
                </a:solidFill>
                <a:latin typeface="Calibri"/>
                <a:ea typeface="Calibri"/>
              </a:rPr>
              <a:t>Intercept</a:t>
            </a:r>
            <a:endParaRPr b="0" lang="en-US" sz="1500" spc="-1" strike="noStrike">
              <a:latin typeface="Arial"/>
            </a:endParaRPr>
          </a:p>
        </p:txBody>
      </p:sp>
      <p:sp>
        <p:nvSpPr>
          <p:cNvPr id="179" name="CustomShape 31"/>
          <p:cNvSpPr/>
          <p:nvPr/>
        </p:nvSpPr>
        <p:spPr>
          <a:xfrm>
            <a:off x="9429840" y="4057560"/>
            <a:ext cx="1333080" cy="361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980" spc="-1" strike="noStrike">
                <a:solidFill>
                  <a:srgbClr val="f8fafc"/>
                </a:solidFill>
                <a:latin typeface="Calibri"/>
                <a:ea typeface="Calibri"/>
              </a:rPr>
              <a:t>Responder blocks predicted path</a:t>
            </a:r>
            <a:endParaRPr b="0" lang="en-US" sz="980" spc="-1" strike="noStrike">
              <a:latin typeface="Arial"/>
            </a:endParaRPr>
          </a:p>
        </p:txBody>
      </p:sp>
      <p:sp>
        <p:nvSpPr>
          <p:cNvPr id="180" name="CustomShape 32"/>
          <p:cNvSpPr/>
          <p:nvPr/>
        </p:nvSpPr>
        <p:spPr>
          <a:xfrm>
            <a:off x="1371600" y="5219640"/>
            <a:ext cx="9429480" cy="628200"/>
          </a:xfrm>
          <a:prstGeom prst="roundRect">
            <a:avLst>
              <a:gd name="adj" fmla="val 18182"/>
            </a:avLst>
          </a:prstGeom>
          <a:solidFill>
            <a:srgbClr val="0f2b3d">
              <a:alpha val="80000"/>
            </a:srgbClr>
          </a:solidFill>
          <a:ln w="9360">
            <a:solidFill>
              <a:srgbClr val="ffb142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81" name="CustomShape 33"/>
          <p:cNvSpPr/>
          <p:nvPr/>
        </p:nvSpPr>
        <p:spPr>
          <a:xfrm>
            <a:off x="1657440" y="5410080"/>
            <a:ext cx="8857800" cy="26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1500" spc="-1" strike="noStrike">
                <a:solidFill>
                  <a:srgbClr val="f8fafc"/>
                </a:solidFill>
                <a:latin typeface="Calibri"/>
                <a:ea typeface="Calibri"/>
              </a:rPr>
              <a:t>Case memory stays live: plate, make, color, last camera, direction of travel, confidence, officer actions, citizen evidence, and resolution status.</a:t>
            </a:r>
            <a:endParaRPr b="0" lang="en-US" sz="1500" spc="-1" strike="noStrike">
              <a:latin typeface="Arial"/>
            </a:endParaRPr>
          </a:p>
        </p:txBody>
      </p:sp>
      <p:sp>
        <p:nvSpPr>
          <p:cNvPr id="182" name="CustomShape 34"/>
          <p:cNvSpPr/>
          <p:nvPr/>
        </p:nvSpPr>
        <p:spPr>
          <a:xfrm>
            <a:off x="533520" y="6286680"/>
            <a:ext cx="1714320" cy="228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900" spc="-1" strike="noStrike">
                <a:solidFill>
                  <a:srgbClr val="6f8298"/>
                </a:solidFill>
                <a:latin typeface="Calibri"/>
                <a:ea typeface="Calibri"/>
              </a:rPr>
              <a:t>Guardian AI V3</a:t>
            </a:r>
            <a:endParaRPr b="0" lang="en-US" sz="900" spc="-1" strike="noStrike">
              <a:latin typeface="Arial"/>
            </a:endParaRPr>
          </a:p>
        </p:txBody>
      </p:sp>
      <p:sp>
        <p:nvSpPr>
          <p:cNvPr id="183" name="CustomShape 35"/>
          <p:cNvSpPr/>
          <p:nvPr/>
        </p:nvSpPr>
        <p:spPr>
          <a:xfrm>
            <a:off x="11201400" y="6286680"/>
            <a:ext cx="456840" cy="228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r">
              <a:lnSpc>
                <a:spcPct val="100000"/>
              </a:lnSpc>
            </a:pPr>
            <a:r>
              <a:rPr b="0" lang="en-US" sz="900" spc="-1" strike="noStrike">
                <a:solidFill>
                  <a:srgbClr val="6f8298"/>
                </a:solidFill>
                <a:latin typeface="Calibri"/>
                <a:ea typeface="Calibri"/>
              </a:rPr>
              <a:t>06</a:t>
            </a:r>
            <a:endParaRPr b="0" lang="en-US" sz="9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30a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CustomShape 1"/>
          <p:cNvSpPr/>
          <p:nvPr/>
        </p:nvSpPr>
        <p:spPr>
          <a:xfrm>
            <a:off x="8667720" y="-1428840"/>
            <a:ext cx="4952520" cy="4952520"/>
          </a:xfrm>
          <a:prstGeom prst="ellipse">
            <a:avLst/>
          </a:prstGeom>
          <a:solidFill>
            <a:srgbClr val="073a52">
              <a:alpha val="34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85" name="CustomShape 2"/>
          <p:cNvSpPr/>
          <p:nvPr/>
        </p:nvSpPr>
        <p:spPr>
          <a:xfrm>
            <a:off x="-2095560" y="3619440"/>
            <a:ext cx="4952520" cy="4952520"/>
          </a:xfrm>
          <a:prstGeom prst="ellipse">
            <a:avLst/>
          </a:prstGeom>
          <a:solidFill>
            <a:srgbClr val="172554">
              <a:alpha val="40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86" name="CustomShape 3"/>
          <p:cNvSpPr/>
          <p:nvPr/>
        </p:nvSpPr>
        <p:spPr>
          <a:xfrm>
            <a:off x="0" y="0"/>
            <a:ext cx="12191760" cy="6857640"/>
          </a:xfrm>
          <a:prstGeom prst="roundRect">
            <a:avLst>
              <a:gd name="adj" fmla="val 1111"/>
            </a:avLst>
          </a:prstGeom>
          <a:solidFill>
            <a:srgbClr val="030a12">
              <a:alpha val="67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87" name="CustomShape 4"/>
          <p:cNvSpPr/>
          <p:nvPr/>
        </p:nvSpPr>
        <p:spPr>
          <a:xfrm>
            <a:off x="533520" y="399960"/>
            <a:ext cx="4381200" cy="26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980" spc="-1" strike="noStrike">
                <a:solidFill>
                  <a:srgbClr val="00d2d3"/>
                </a:solidFill>
                <a:latin typeface="Calibri"/>
                <a:ea typeface="Calibri"/>
              </a:rPr>
              <a:t>SCENARIO: TRACK ME</a:t>
            </a:r>
            <a:endParaRPr b="0" lang="en-US" sz="980" spc="-1" strike="noStrike">
              <a:latin typeface="Arial"/>
            </a:endParaRPr>
          </a:p>
        </p:txBody>
      </p:sp>
      <p:sp>
        <p:nvSpPr>
          <p:cNvPr id="188" name="CustomShape 5"/>
          <p:cNvSpPr/>
          <p:nvPr/>
        </p:nvSpPr>
        <p:spPr>
          <a:xfrm>
            <a:off x="533520" y="819000"/>
            <a:ext cx="9143640" cy="1104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2700" spc="-1" strike="noStrike">
                <a:solidFill>
                  <a:srgbClr val="f8fafc"/>
                </a:solidFill>
                <a:latin typeface="Calibri"/>
                <a:ea typeface="Calibri"/>
              </a:rPr>
              <a:t>S4 can track travel speed and predict where responders should block the assailants.</a:t>
            </a:r>
            <a:endParaRPr b="0" lang="en-US" sz="2700" spc="-1" strike="noStrike">
              <a:latin typeface="Arial"/>
            </a:endParaRPr>
          </a:p>
        </p:txBody>
      </p:sp>
      <p:sp>
        <p:nvSpPr>
          <p:cNvPr id="189" name="CustomShape 6"/>
          <p:cNvSpPr/>
          <p:nvPr/>
        </p:nvSpPr>
        <p:spPr>
          <a:xfrm>
            <a:off x="552600" y="1962000"/>
            <a:ext cx="8096040" cy="437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350" spc="-1" strike="noStrike">
                <a:solidFill>
                  <a:srgbClr val="b7c7d9"/>
                </a:solidFill>
                <a:latin typeface="Calibri"/>
                <a:ea typeface="Calibri"/>
              </a:rPr>
              <a:t>The responder does not chase a dot. The system estimates likely next camera, road segment, and intercept point.</a:t>
            </a:r>
            <a:endParaRPr b="0" lang="en-US" sz="1350" spc="-1" strike="noStrike">
              <a:latin typeface="Arial"/>
            </a:endParaRPr>
          </a:p>
        </p:txBody>
      </p:sp>
      <p:sp>
        <p:nvSpPr>
          <p:cNvPr id="190" name="CustomShape 7"/>
          <p:cNvSpPr/>
          <p:nvPr/>
        </p:nvSpPr>
        <p:spPr>
          <a:xfrm>
            <a:off x="533520" y="2514600"/>
            <a:ext cx="1180800" cy="37800"/>
          </a:xfrm>
          <a:prstGeom prst="roundRect">
            <a:avLst>
              <a:gd name="adj" fmla="val 50000"/>
            </a:avLst>
          </a:prstGeom>
          <a:solidFill>
            <a:srgbClr val="00d2d3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91" name="CustomShape 8"/>
          <p:cNvSpPr/>
          <p:nvPr/>
        </p:nvSpPr>
        <p:spPr>
          <a:xfrm>
            <a:off x="723960" y="2647800"/>
            <a:ext cx="5143320" cy="3161880"/>
          </a:xfrm>
          <a:prstGeom prst="roundRect">
            <a:avLst>
              <a:gd name="adj" fmla="val 3614"/>
            </a:avLst>
          </a:prstGeom>
          <a:solidFill>
            <a:srgbClr val="0f2b3d">
              <a:alpha val="80000"/>
            </a:srgbClr>
          </a:solidFill>
          <a:ln w="9360">
            <a:solidFill>
              <a:srgbClr val="24445b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92" name="CustomShape 9"/>
          <p:cNvSpPr/>
          <p:nvPr/>
        </p:nvSpPr>
        <p:spPr>
          <a:xfrm>
            <a:off x="1009800" y="2914560"/>
            <a:ext cx="9000" cy="2628720"/>
          </a:xfrm>
          <a:prstGeom prst="roundRect">
            <a:avLst>
              <a:gd name="adj" fmla="val 50000"/>
            </a:avLst>
          </a:prstGeom>
          <a:solidFill>
            <a:srgbClr val="1a3a5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93" name="CustomShape 10"/>
          <p:cNvSpPr/>
          <p:nvPr/>
        </p:nvSpPr>
        <p:spPr>
          <a:xfrm>
            <a:off x="1771560" y="2914560"/>
            <a:ext cx="9000" cy="2628720"/>
          </a:xfrm>
          <a:prstGeom prst="roundRect">
            <a:avLst>
              <a:gd name="adj" fmla="val 50000"/>
            </a:avLst>
          </a:prstGeom>
          <a:solidFill>
            <a:srgbClr val="1a3a5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94" name="CustomShape 11"/>
          <p:cNvSpPr/>
          <p:nvPr/>
        </p:nvSpPr>
        <p:spPr>
          <a:xfrm>
            <a:off x="2533680" y="2914560"/>
            <a:ext cx="9000" cy="2628720"/>
          </a:xfrm>
          <a:prstGeom prst="roundRect">
            <a:avLst>
              <a:gd name="adj" fmla="val 50000"/>
            </a:avLst>
          </a:prstGeom>
          <a:solidFill>
            <a:srgbClr val="1a3a5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95" name="CustomShape 12"/>
          <p:cNvSpPr/>
          <p:nvPr/>
        </p:nvSpPr>
        <p:spPr>
          <a:xfrm>
            <a:off x="3295800" y="2914560"/>
            <a:ext cx="9000" cy="2628720"/>
          </a:xfrm>
          <a:prstGeom prst="roundRect">
            <a:avLst>
              <a:gd name="adj" fmla="val 50000"/>
            </a:avLst>
          </a:prstGeom>
          <a:solidFill>
            <a:srgbClr val="1a3a5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96" name="CustomShape 13"/>
          <p:cNvSpPr/>
          <p:nvPr/>
        </p:nvSpPr>
        <p:spPr>
          <a:xfrm>
            <a:off x="4057560" y="2914560"/>
            <a:ext cx="9000" cy="2628720"/>
          </a:xfrm>
          <a:prstGeom prst="roundRect">
            <a:avLst>
              <a:gd name="adj" fmla="val 50000"/>
            </a:avLst>
          </a:prstGeom>
          <a:solidFill>
            <a:srgbClr val="1a3a5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97" name="CustomShape 14"/>
          <p:cNvSpPr/>
          <p:nvPr/>
        </p:nvSpPr>
        <p:spPr>
          <a:xfrm>
            <a:off x="4819680" y="2914560"/>
            <a:ext cx="9000" cy="2628720"/>
          </a:xfrm>
          <a:prstGeom prst="roundRect">
            <a:avLst>
              <a:gd name="adj" fmla="val 50000"/>
            </a:avLst>
          </a:prstGeom>
          <a:solidFill>
            <a:srgbClr val="1a3a5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98" name="CustomShape 15"/>
          <p:cNvSpPr/>
          <p:nvPr/>
        </p:nvSpPr>
        <p:spPr>
          <a:xfrm>
            <a:off x="5581800" y="2914560"/>
            <a:ext cx="9000" cy="2628720"/>
          </a:xfrm>
          <a:prstGeom prst="roundRect">
            <a:avLst>
              <a:gd name="adj" fmla="val 50000"/>
            </a:avLst>
          </a:prstGeom>
          <a:solidFill>
            <a:srgbClr val="1a3a5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99" name="CustomShape 16"/>
          <p:cNvSpPr/>
          <p:nvPr/>
        </p:nvSpPr>
        <p:spPr>
          <a:xfrm>
            <a:off x="1009800" y="2990880"/>
            <a:ext cx="4571640" cy="9000"/>
          </a:xfrm>
          <a:prstGeom prst="roundRect">
            <a:avLst>
              <a:gd name="adj" fmla="val 50000"/>
            </a:avLst>
          </a:prstGeom>
          <a:solidFill>
            <a:srgbClr val="1a3a5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0" name="CustomShape 17"/>
          <p:cNvSpPr/>
          <p:nvPr/>
        </p:nvSpPr>
        <p:spPr>
          <a:xfrm>
            <a:off x="1009800" y="3610080"/>
            <a:ext cx="4571640" cy="9000"/>
          </a:xfrm>
          <a:prstGeom prst="roundRect">
            <a:avLst>
              <a:gd name="adj" fmla="val 50000"/>
            </a:avLst>
          </a:prstGeom>
          <a:solidFill>
            <a:srgbClr val="1a3a5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1" name="CustomShape 18"/>
          <p:cNvSpPr/>
          <p:nvPr/>
        </p:nvSpPr>
        <p:spPr>
          <a:xfrm>
            <a:off x="1009800" y="4229280"/>
            <a:ext cx="4571640" cy="9000"/>
          </a:xfrm>
          <a:prstGeom prst="roundRect">
            <a:avLst>
              <a:gd name="adj" fmla="val 50000"/>
            </a:avLst>
          </a:prstGeom>
          <a:solidFill>
            <a:srgbClr val="1a3a5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2" name="CustomShape 19"/>
          <p:cNvSpPr/>
          <p:nvPr/>
        </p:nvSpPr>
        <p:spPr>
          <a:xfrm>
            <a:off x="1009800" y="4848120"/>
            <a:ext cx="4571640" cy="9000"/>
          </a:xfrm>
          <a:prstGeom prst="roundRect">
            <a:avLst>
              <a:gd name="adj" fmla="val 50000"/>
            </a:avLst>
          </a:prstGeom>
          <a:solidFill>
            <a:srgbClr val="1a3a5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3" name="CustomShape 20"/>
          <p:cNvSpPr/>
          <p:nvPr/>
        </p:nvSpPr>
        <p:spPr>
          <a:xfrm>
            <a:off x="1009800" y="5467320"/>
            <a:ext cx="4571640" cy="9000"/>
          </a:xfrm>
          <a:prstGeom prst="roundRect">
            <a:avLst>
              <a:gd name="adj" fmla="val 50000"/>
            </a:avLst>
          </a:prstGeom>
          <a:solidFill>
            <a:srgbClr val="1a3a5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4" name="CustomShape 21"/>
          <p:cNvSpPr/>
          <p:nvPr/>
        </p:nvSpPr>
        <p:spPr>
          <a:xfrm>
            <a:off x="1638360" y="4648320"/>
            <a:ext cx="1428480" cy="28080"/>
          </a:xfrm>
          <a:prstGeom prst="roundRect">
            <a:avLst>
              <a:gd name="adj" fmla="val 50000"/>
            </a:avLst>
          </a:prstGeom>
          <a:solidFill>
            <a:srgbClr val="f53b57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5" name="CustomShape 22"/>
          <p:cNvSpPr/>
          <p:nvPr/>
        </p:nvSpPr>
        <p:spPr>
          <a:xfrm>
            <a:off x="3067200" y="4000680"/>
            <a:ext cx="1599840" cy="28080"/>
          </a:xfrm>
          <a:prstGeom prst="roundRect">
            <a:avLst>
              <a:gd name="adj" fmla="val 50000"/>
            </a:avLst>
          </a:prstGeom>
          <a:solidFill>
            <a:srgbClr val="00d2d3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6" name="CustomShape 23"/>
          <p:cNvSpPr/>
          <p:nvPr/>
        </p:nvSpPr>
        <p:spPr>
          <a:xfrm>
            <a:off x="1486080" y="4505400"/>
            <a:ext cx="285480" cy="285480"/>
          </a:xfrm>
          <a:prstGeom prst="ellipse">
            <a:avLst/>
          </a:prstGeom>
          <a:solidFill>
            <a:srgbClr val="f53b57">
              <a:alpha val="27000"/>
            </a:srgbClr>
          </a:solidFill>
          <a:ln w="9360">
            <a:solidFill>
              <a:srgbClr val="f53b57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07" name="CustomShape 24"/>
          <p:cNvSpPr/>
          <p:nvPr/>
        </p:nvSpPr>
        <p:spPr>
          <a:xfrm>
            <a:off x="1819440" y="4572000"/>
            <a:ext cx="856800" cy="209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900" spc="-1" strike="noStrike">
                <a:solidFill>
                  <a:srgbClr val="f53b57"/>
                </a:solidFill>
                <a:latin typeface="Calibri"/>
                <a:ea typeface="Calibri"/>
              </a:rPr>
              <a:t>Panic</a:t>
            </a:r>
            <a:endParaRPr b="0" lang="en-US" sz="900" spc="-1" strike="noStrike">
              <a:latin typeface="Arial"/>
            </a:endParaRPr>
          </a:p>
        </p:txBody>
      </p:sp>
      <p:sp>
        <p:nvSpPr>
          <p:cNvPr id="208" name="CustomShape 25"/>
          <p:cNvSpPr/>
          <p:nvPr/>
        </p:nvSpPr>
        <p:spPr>
          <a:xfrm>
            <a:off x="2914560" y="3838680"/>
            <a:ext cx="285480" cy="285480"/>
          </a:xfrm>
          <a:prstGeom prst="ellipse">
            <a:avLst/>
          </a:prstGeom>
          <a:solidFill>
            <a:srgbClr val="00d2d3">
              <a:alpha val="27000"/>
            </a:srgbClr>
          </a:solidFill>
          <a:ln w="9360">
            <a:solidFill>
              <a:srgbClr val="00d2d3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09" name="CustomShape 26"/>
          <p:cNvSpPr/>
          <p:nvPr/>
        </p:nvSpPr>
        <p:spPr>
          <a:xfrm>
            <a:off x="3247920" y="3905280"/>
            <a:ext cx="856800" cy="209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900" spc="-1" strike="noStrike">
                <a:solidFill>
                  <a:srgbClr val="00d2d3"/>
                </a:solidFill>
                <a:latin typeface="Calibri"/>
                <a:ea typeface="Calibri"/>
              </a:rPr>
              <a:t>HQ</a:t>
            </a:r>
            <a:endParaRPr b="0" lang="en-US" sz="900" spc="-1" strike="noStrike">
              <a:latin typeface="Arial"/>
            </a:endParaRPr>
          </a:p>
        </p:txBody>
      </p:sp>
      <p:sp>
        <p:nvSpPr>
          <p:cNvPr id="210" name="CustomShape 27"/>
          <p:cNvSpPr/>
          <p:nvPr/>
        </p:nvSpPr>
        <p:spPr>
          <a:xfrm>
            <a:off x="4486320" y="4933800"/>
            <a:ext cx="285480" cy="285480"/>
          </a:xfrm>
          <a:prstGeom prst="ellipse">
            <a:avLst/>
          </a:prstGeom>
          <a:solidFill>
            <a:srgbClr val="10ac84">
              <a:alpha val="27000"/>
            </a:srgbClr>
          </a:solidFill>
          <a:ln w="9360">
            <a:solidFill>
              <a:srgbClr val="10ac84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11" name="CustomShape 28"/>
          <p:cNvSpPr/>
          <p:nvPr/>
        </p:nvSpPr>
        <p:spPr>
          <a:xfrm>
            <a:off x="4819680" y="5000760"/>
            <a:ext cx="856800" cy="209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900" spc="-1" strike="noStrike">
                <a:solidFill>
                  <a:srgbClr val="10ac84"/>
                </a:solidFill>
                <a:latin typeface="Calibri"/>
                <a:ea typeface="Calibri"/>
              </a:rPr>
              <a:t>Unit</a:t>
            </a:r>
            <a:endParaRPr b="0" lang="en-US" sz="900" spc="-1" strike="noStrike">
              <a:latin typeface="Arial"/>
            </a:endParaRPr>
          </a:p>
        </p:txBody>
      </p:sp>
      <p:sp>
        <p:nvSpPr>
          <p:cNvPr id="212" name="CustomShape 29"/>
          <p:cNvSpPr/>
          <p:nvPr/>
        </p:nvSpPr>
        <p:spPr>
          <a:xfrm>
            <a:off x="3800520" y="3381480"/>
            <a:ext cx="285480" cy="285480"/>
          </a:xfrm>
          <a:prstGeom prst="ellipse">
            <a:avLst/>
          </a:prstGeom>
          <a:solidFill>
            <a:srgbClr val="ffb142">
              <a:alpha val="27000"/>
            </a:srgbClr>
          </a:solidFill>
          <a:ln w="9360">
            <a:solidFill>
              <a:srgbClr val="ffb142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13" name="CustomShape 30"/>
          <p:cNvSpPr/>
          <p:nvPr/>
        </p:nvSpPr>
        <p:spPr>
          <a:xfrm>
            <a:off x="4133880" y="3448080"/>
            <a:ext cx="856800" cy="209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900" spc="-1" strike="noStrike">
                <a:solidFill>
                  <a:srgbClr val="ffb142"/>
                </a:solidFill>
                <a:latin typeface="Calibri"/>
                <a:ea typeface="Calibri"/>
              </a:rPr>
              <a:t>FRSC</a:t>
            </a:r>
            <a:endParaRPr b="0" lang="en-US" sz="900" spc="-1" strike="noStrike">
              <a:latin typeface="Arial"/>
            </a:endParaRPr>
          </a:p>
        </p:txBody>
      </p:sp>
      <p:sp>
        <p:nvSpPr>
          <p:cNvPr id="214" name="CustomShape 31"/>
          <p:cNvSpPr/>
          <p:nvPr/>
        </p:nvSpPr>
        <p:spPr>
          <a:xfrm>
            <a:off x="6572160" y="2552760"/>
            <a:ext cx="4762080" cy="3333240"/>
          </a:xfrm>
          <a:prstGeom prst="roundRect">
            <a:avLst>
              <a:gd name="adj" fmla="val 3429"/>
            </a:avLst>
          </a:prstGeom>
          <a:solidFill>
            <a:srgbClr val="0f2b3d">
              <a:alpha val="80000"/>
            </a:srgbClr>
          </a:solidFill>
          <a:ln w="9360">
            <a:solidFill>
              <a:srgbClr val="10ac84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15" name="CustomShape 32"/>
          <p:cNvSpPr/>
          <p:nvPr/>
        </p:nvSpPr>
        <p:spPr>
          <a:xfrm>
            <a:off x="6934320" y="2895480"/>
            <a:ext cx="3428640" cy="323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2250" spc="-1" strike="noStrike">
                <a:solidFill>
                  <a:srgbClr val="10ac84"/>
                </a:solidFill>
                <a:latin typeface="Calibri"/>
                <a:ea typeface="Calibri"/>
              </a:rPr>
              <a:t>Predictive interception</a:t>
            </a:r>
            <a:endParaRPr b="0" lang="en-US" sz="2250" spc="-1" strike="noStrike">
              <a:latin typeface="Arial"/>
            </a:endParaRPr>
          </a:p>
        </p:txBody>
      </p:sp>
      <p:sp>
        <p:nvSpPr>
          <p:cNvPr id="216" name="CustomShape 33"/>
          <p:cNvSpPr/>
          <p:nvPr/>
        </p:nvSpPr>
        <p:spPr>
          <a:xfrm>
            <a:off x="6934320" y="3505320"/>
            <a:ext cx="3714480" cy="456840"/>
          </a:xfrm>
          <a:prstGeom prst="roundRect">
            <a:avLst>
              <a:gd name="adj" fmla="val 12500"/>
            </a:avLst>
          </a:prstGeom>
          <a:solidFill>
            <a:srgbClr val="10ac84">
              <a:alpha val="13000"/>
            </a:srgbClr>
          </a:solidFill>
          <a:ln w="9360">
            <a:solidFill>
              <a:srgbClr val="10ac84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00" spc="-1" strike="noStrike">
                <a:solidFill>
                  <a:srgbClr val="10ac84"/>
                </a:solidFill>
                <a:latin typeface="Calibri"/>
                <a:ea typeface="Calibri"/>
              </a:rPr>
              <a:t>Speed</a:t>
            </a:r>
            <a:endParaRPr b="0" lang="en-US" sz="9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900" spc="-1" strike="noStrike">
                <a:solidFill>
                  <a:srgbClr val="10ac84"/>
                </a:solidFill>
                <a:latin typeface="Calibri"/>
                <a:ea typeface="Calibri"/>
              </a:rPr>
              <a:t>Computes travel speed from GPS and camera timestamps.</a:t>
            </a:r>
            <a:endParaRPr b="0" lang="en-US" sz="900" spc="-1" strike="noStrike">
              <a:latin typeface="Arial"/>
            </a:endParaRPr>
          </a:p>
        </p:txBody>
      </p:sp>
      <p:sp>
        <p:nvSpPr>
          <p:cNvPr id="217" name="CustomShape 34"/>
          <p:cNvSpPr/>
          <p:nvPr/>
        </p:nvSpPr>
        <p:spPr>
          <a:xfrm>
            <a:off x="6934320" y="4038480"/>
            <a:ext cx="3714480" cy="456840"/>
          </a:xfrm>
          <a:prstGeom prst="roundRect">
            <a:avLst>
              <a:gd name="adj" fmla="val 12500"/>
            </a:avLst>
          </a:prstGeom>
          <a:solidFill>
            <a:srgbClr val="10ac84">
              <a:alpha val="13000"/>
            </a:srgbClr>
          </a:solidFill>
          <a:ln w="9360">
            <a:solidFill>
              <a:srgbClr val="10ac84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00" spc="-1" strike="noStrike">
                <a:solidFill>
                  <a:srgbClr val="10ac84"/>
                </a:solidFill>
                <a:latin typeface="Calibri"/>
                <a:ea typeface="Calibri"/>
              </a:rPr>
              <a:t>Direction</a:t>
            </a:r>
            <a:endParaRPr b="0" lang="en-US" sz="9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900" spc="-1" strike="noStrike">
                <a:solidFill>
                  <a:srgbClr val="10ac84"/>
                </a:solidFill>
                <a:latin typeface="Calibri"/>
                <a:ea typeface="Calibri"/>
              </a:rPr>
              <a:t>Projects path using road graph and last known heading.</a:t>
            </a:r>
            <a:endParaRPr b="0" lang="en-US" sz="900" spc="-1" strike="noStrike">
              <a:latin typeface="Arial"/>
            </a:endParaRPr>
          </a:p>
        </p:txBody>
      </p:sp>
      <p:sp>
        <p:nvSpPr>
          <p:cNvPr id="218" name="CustomShape 35"/>
          <p:cNvSpPr/>
          <p:nvPr/>
        </p:nvSpPr>
        <p:spPr>
          <a:xfrm>
            <a:off x="6934320" y="4572000"/>
            <a:ext cx="3714480" cy="456840"/>
          </a:xfrm>
          <a:prstGeom prst="roundRect">
            <a:avLst>
              <a:gd name="adj" fmla="val 12500"/>
            </a:avLst>
          </a:prstGeom>
          <a:solidFill>
            <a:srgbClr val="10ac84">
              <a:alpha val="13000"/>
            </a:srgbClr>
          </a:solidFill>
          <a:ln w="9360">
            <a:solidFill>
              <a:srgbClr val="10ac84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00" spc="-1" strike="noStrike">
                <a:solidFill>
                  <a:srgbClr val="10ac84"/>
                </a:solidFill>
                <a:latin typeface="Calibri"/>
                <a:ea typeface="Calibri"/>
              </a:rPr>
              <a:t>Next camera</a:t>
            </a:r>
            <a:endParaRPr b="0" lang="en-US" sz="9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900" spc="-1" strike="noStrike">
                <a:solidFill>
                  <a:srgbClr val="10ac84"/>
                </a:solidFill>
                <a:latin typeface="Calibri"/>
                <a:ea typeface="Calibri"/>
              </a:rPr>
              <a:t>Prioritizes cameras likely to see the vehicle next.</a:t>
            </a:r>
            <a:endParaRPr b="0" lang="en-US" sz="900" spc="-1" strike="noStrike">
              <a:latin typeface="Arial"/>
            </a:endParaRPr>
          </a:p>
        </p:txBody>
      </p:sp>
      <p:sp>
        <p:nvSpPr>
          <p:cNvPr id="219" name="CustomShape 36"/>
          <p:cNvSpPr/>
          <p:nvPr/>
        </p:nvSpPr>
        <p:spPr>
          <a:xfrm>
            <a:off x="6934320" y="5105520"/>
            <a:ext cx="3714480" cy="456840"/>
          </a:xfrm>
          <a:prstGeom prst="roundRect">
            <a:avLst>
              <a:gd name="adj" fmla="val 12500"/>
            </a:avLst>
          </a:prstGeom>
          <a:solidFill>
            <a:srgbClr val="10ac84">
              <a:alpha val="13000"/>
            </a:srgbClr>
          </a:solidFill>
          <a:ln w="9360">
            <a:solidFill>
              <a:srgbClr val="10ac84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00" spc="-1" strike="noStrike">
                <a:solidFill>
                  <a:srgbClr val="10ac84"/>
                </a:solidFill>
                <a:latin typeface="Calibri"/>
                <a:ea typeface="Calibri"/>
              </a:rPr>
              <a:t>Block point</a:t>
            </a:r>
            <a:endParaRPr b="0" lang="en-US" sz="9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900" spc="-1" strike="noStrike">
                <a:solidFill>
                  <a:srgbClr val="10ac84"/>
                </a:solidFill>
                <a:latin typeface="Calibri"/>
                <a:ea typeface="Calibri"/>
              </a:rPr>
              <a:t>Suggests safest responder interception zone.</a:t>
            </a:r>
            <a:endParaRPr b="0" lang="en-US" sz="900" spc="-1" strike="noStrike">
              <a:latin typeface="Arial"/>
            </a:endParaRPr>
          </a:p>
        </p:txBody>
      </p:sp>
      <p:sp>
        <p:nvSpPr>
          <p:cNvPr id="220" name="CustomShape 37"/>
          <p:cNvSpPr/>
          <p:nvPr/>
        </p:nvSpPr>
        <p:spPr>
          <a:xfrm>
            <a:off x="533520" y="6286680"/>
            <a:ext cx="1714320" cy="228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900" spc="-1" strike="noStrike">
                <a:solidFill>
                  <a:srgbClr val="6f8298"/>
                </a:solidFill>
                <a:latin typeface="Calibri"/>
                <a:ea typeface="Calibri"/>
              </a:rPr>
              <a:t>Guardian AI V3</a:t>
            </a:r>
            <a:endParaRPr b="0" lang="en-US" sz="900" spc="-1" strike="noStrike">
              <a:latin typeface="Arial"/>
            </a:endParaRPr>
          </a:p>
        </p:txBody>
      </p:sp>
      <p:sp>
        <p:nvSpPr>
          <p:cNvPr id="221" name="CustomShape 38"/>
          <p:cNvSpPr/>
          <p:nvPr/>
        </p:nvSpPr>
        <p:spPr>
          <a:xfrm>
            <a:off x="11201400" y="6286680"/>
            <a:ext cx="456840" cy="228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r">
              <a:lnSpc>
                <a:spcPct val="100000"/>
              </a:lnSpc>
            </a:pPr>
            <a:r>
              <a:rPr b="0" lang="en-US" sz="900" spc="-1" strike="noStrike">
                <a:solidFill>
                  <a:srgbClr val="6f8298"/>
                </a:solidFill>
                <a:latin typeface="Calibri"/>
                <a:ea typeface="Calibri"/>
              </a:rPr>
              <a:t>07</a:t>
            </a:r>
            <a:endParaRPr b="0" lang="en-US" sz="9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30a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CustomShape 1"/>
          <p:cNvSpPr/>
          <p:nvPr/>
        </p:nvSpPr>
        <p:spPr>
          <a:xfrm>
            <a:off x="8667720" y="-1428840"/>
            <a:ext cx="4952520" cy="4952520"/>
          </a:xfrm>
          <a:prstGeom prst="ellipse">
            <a:avLst/>
          </a:prstGeom>
          <a:solidFill>
            <a:srgbClr val="073a52">
              <a:alpha val="34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23" name="CustomShape 2"/>
          <p:cNvSpPr/>
          <p:nvPr/>
        </p:nvSpPr>
        <p:spPr>
          <a:xfrm>
            <a:off x="-2095560" y="3619440"/>
            <a:ext cx="4952520" cy="4952520"/>
          </a:xfrm>
          <a:prstGeom prst="ellipse">
            <a:avLst/>
          </a:prstGeom>
          <a:solidFill>
            <a:srgbClr val="172554">
              <a:alpha val="40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24" name="CustomShape 3"/>
          <p:cNvSpPr/>
          <p:nvPr/>
        </p:nvSpPr>
        <p:spPr>
          <a:xfrm>
            <a:off x="0" y="0"/>
            <a:ext cx="12191760" cy="6857640"/>
          </a:xfrm>
          <a:prstGeom prst="roundRect">
            <a:avLst>
              <a:gd name="adj" fmla="val 1111"/>
            </a:avLst>
          </a:prstGeom>
          <a:solidFill>
            <a:srgbClr val="030a12">
              <a:alpha val="67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25" name="CustomShape 4"/>
          <p:cNvSpPr/>
          <p:nvPr/>
        </p:nvSpPr>
        <p:spPr>
          <a:xfrm>
            <a:off x="533520" y="399960"/>
            <a:ext cx="4381200" cy="26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980" spc="-1" strike="noStrike">
                <a:solidFill>
                  <a:srgbClr val="00d2d3"/>
                </a:solidFill>
                <a:latin typeface="Calibri"/>
                <a:ea typeface="Calibri"/>
              </a:rPr>
              <a:t>SCENARIO: CITIZEN CAMERA HANDOFF</a:t>
            </a:r>
            <a:endParaRPr b="0" lang="en-US" sz="980" spc="-1" strike="noStrike">
              <a:latin typeface="Arial"/>
            </a:endParaRPr>
          </a:p>
        </p:txBody>
      </p:sp>
      <p:sp>
        <p:nvSpPr>
          <p:cNvPr id="226" name="CustomShape 5"/>
          <p:cNvSpPr/>
          <p:nvPr/>
        </p:nvSpPr>
        <p:spPr>
          <a:xfrm>
            <a:off x="533520" y="819000"/>
            <a:ext cx="7810200" cy="914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3450" spc="-1" strike="noStrike">
                <a:solidFill>
                  <a:srgbClr val="f8fafc"/>
                </a:solidFill>
                <a:latin typeface="Calibri"/>
                <a:ea typeface="Calibri"/>
              </a:rPr>
              <a:t>Citizens can register cameras into a government-run safety mesh.</a:t>
            </a:r>
            <a:endParaRPr b="0" lang="en-US" sz="3450" spc="-1" strike="noStrike">
              <a:latin typeface="Arial"/>
            </a:endParaRPr>
          </a:p>
        </p:txBody>
      </p:sp>
      <p:sp>
        <p:nvSpPr>
          <p:cNvPr id="227" name="CustomShape 6"/>
          <p:cNvSpPr/>
          <p:nvPr/>
        </p:nvSpPr>
        <p:spPr>
          <a:xfrm>
            <a:off x="552600" y="1771560"/>
            <a:ext cx="8096040" cy="437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350" spc="-1" strike="noStrike">
                <a:solidFill>
                  <a:srgbClr val="b7c7d9"/>
                </a:solidFill>
                <a:latin typeface="Calibri"/>
                <a:ea typeface="Calibri"/>
              </a:rPr>
              <a:t>Registered cameras become a lawful handoff layer and context layer for the models, with consent, audit, and revocation controls.</a:t>
            </a:r>
            <a:endParaRPr b="0" lang="en-US" sz="1350" spc="-1" strike="noStrike">
              <a:latin typeface="Arial"/>
            </a:endParaRPr>
          </a:p>
        </p:txBody>
      </p:sp>
      <p:sp>
        <p:nvSpPr>
          <p:cNvPr id="228" name="CustomShape 7"/>
          <p:cNvSpPr/>
          <p:nvPr/>
        </p:nvSpPr>
        <p:spPr>
          <a:xfrm>
            <a:off x="533520" y="2343240"/>
            <a:ext cx="1180800" cy="37800"/>
          </a:xfrm>
          <a:prstGeom prst="roundRect">
            <a:avLst>
              <a:gd name="adj" fmla="val 50000"/>
            </a:avLst>
          </a:prstGeom>
          <a:solidFill>
            <a:srgbClr val="00d2d3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29" name="CustomShape 8"/>
          <p:cNvSpPr/>
          <p:nvPr/>
        </p:nvSpPr>
        <p:spPr>
          <a:xfrm>
            <a:off x="731520" y="3017520"/>
            <a:ext cx="4800240" cy="2647440"/>
          </a:xfrm>
          <a:prstGeom prst="roundRect">
            <a:avLst>
              <a:gd name="adj" fmla="val 4317"/>
            </a:avLst>
          </a:prstGeom>
          <a:solidFill>
            <a:srgbClr val="0f2b3d">
              <a:alpha val="80000"/>
            </a:srgbClr>
          </a:solidFill>
          <a:ln w="9360">
            <a:solidFill>
              <a:srgbClr val="00d2d3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30" name="CustomShape 9"/>
          <p:cNvSpPr/>
          <p:nvPr/>
        </p:nvSpPr>
        <p:spPr>
          <a:xfrm>
            <a:off x="1104840" y="3067200"/>
            <a:ext cx="3142800" cy="323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2250" spc="-1" strike="noStrike">
                <a:solidFill>
                  <a:srgbClr val="00d2d3"/>
                </a:solidFill>
                <a:latin typeface="Calibri"/>
                <a:ea typeface="Calibri"/>
              </a:rPr>
              <a:t>Citizen registration flow</a:t>
            </a:r>
            <a:endParaRPr b="0" lang="en-US" sz="2250" spc="-1" strike="noStrike">
              <a:latin typeface="Arial"/>
            </a:endParaRPr>
          </a:p>
        </p:txBody>
      </p:sp>
      <p:sp>
        <p:nvSpPr>
          <p:cNvPr id="231" name="CustomShape 10"/>
          <p:cNvSpPr/>
          <p:nvPr/>
        </p:nvSpPr>
        <p:spPr>
          <a:xfrm>
            <a:off x="1104840" y="3638520"/>
            <a:ext cx="3561840" cy="552240"/>
          </a:xfrm>
          <a:prstGeom prst="roundRect">
            <a:avLst>
              <a:gd name="adj" fmla="val 10345"/>
            </a:avLst>
          </a:prstGeom>
          <a:solidFill>
            <a:srgbClr val="00d2d3">
              <a:alpha val="13000"/>
            </a:srgbClr>
          </a:solidFill>
          <a:ln w="9360">
            <a:solidFill>
              <a:srgbClr val="00d2d3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00d2d3"/>
                </a:solidFill>
                <a:latin typeface="Calibri"/>
                <a:ea typeface="Calibri"/>
              </a:rPr>
              <a:t>Register Camera</a:t>
            </a:r>
            <a:endParaRPr b="0" lang="en-US" sz="98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00d2d3"/>
                </a:solidFill>
                <a:latin typeface="Calibri"/>
                <a:ea typeface="Calibri"/>
              </a:rPr>
              <a:t>Owner adds location, camera type, and access policy.</a:t>
            </a:r>
            <a:endParaRPr b="0" lang="en-US" sz="980" spc="-1" strike="noStrike">
              <a:latin typeface="Arial"/>
            </a:endParaRPr>
          </a:p>
        </p:txBody>
      </p:sp>
      <p:sp>
        <p:nvSpPr>
          <p:cNvPr id="232" name="CustomShape 11"/>
          <p:cNvSpPr/>
          <p:nvPr/>
        </p:nvSpPr>
        <p:spPr>
          <a:xfrm>
            <a:off x="1104840" y="4324320"/>
            <a:ext cx="3561840" cy="552240"/>
          </a:xfrm>
          <a:prstGeom prst="roundRect">
            <a:avLst>
              <a:gd name="adj" fmla="val 10345"/>
            </a:avLst>
          </a:prstGeom>
          <a:solidFill>
            <a:srgbClr val="00d2d3">
              <a:alpha val="13000"/>
            </a:srgbClr>
          </a:solidFill>
          <a:ln w="9360">
            <a:solidFill>
              <a:srgbClr val="00d2d3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00d2d3"/>
                </a:solidFill>
                <a:latin typeface="Calibri"/>
                <a:ea typeface="Calibri"/>
              </a:rPr>
              <a:t>Verify Ownership</a:t>
            </a:r>
            <a:endParaRPr b="0" lang="en-US" sz="98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00d2d3"/>
                </a:solidFill>
                <a:latin typeface="Calibri"/>
                <a:ea typeface="Calibri"/>
              </a:rPr>
              <a:t>Government validates consent and camera identity.</a:t>
            </a:r>
            <a:endParaRPr b="0" lang="en-US" sz="980" spc="-1" strike="noStrike">
              <a:latin typeface="Arial"/>
            </a:endParaRPr>
          </a:p>
        </p:txBody>
      </p:sp>
      <p:sp>
        <p:nvSpPr>
          <p:cNvPr id="233" name="CustomShape 12"/>
          <p:cNvSpPr/>
          <p:nvPr/>
        </p:nvSpPr>
        <p:spPr>
          <a:xfrm>
            <a:off x="1104840" y="5010120"/>
            <a:ext cx="3561840" cy="552240"/>
          </a:xfrm>
          <a:prstGeom prst="roundRect">
            <a:avLst>
              <a:gd name="adj" fmla="val 10345"/>
            </a:avLst>
          </a:prstGeom>
          <a:solidFill>
            <a:srgbClr val="00d2d3">
              <a:alpha val="13000"/>
            </a:srgbClr>
          </a:solidFill>
          <a:ln w="9360">
            <a:solidFill>
              <a:srgbClr val="00d2d3">
                <a:alpha val="5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00d2d3"/>
                </a:solidFill>
                <a:latin typeface="Calibri"/>
                <a:ea typeface="Calibri"/>
              </a:rPr>
              <a:t>Emergency Hand-off</a:t>
            </a:r>
            <a:endParaRPr b="0" lang="en-US" sz="98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980" spc="-1" strike="noStrike">
                <a:solidFill>
                  <a:srgbClr val="00d2d3"/>
                </a:solidFill>
                <a:latin typeface="Calibri"/>
                <a:ea typeface="Calibri"/>
              </a:rPr>
              <a:t>Only incident-relevant frames are requested or analyzed.</a:t>
            </a:r>
            <a:endParaRPr b="0" lang="en-US" sz="980" spc="-1" strike="noStrike">
              <a:latin typeface="Arial"/>
            </a:endParaRPr>
          </a:p>
        </p:txBody>
      </p:sp>
      <p:sp>
        <p:nvSpPr>
          <p:cNvPr id="234" name="CustomShape 13"/>
          <p:cNvSpPr/>
          <p:nvPr/>
        </p:nvSpPr>
        <p:spPr>
          <a:xfrm>
            <a:off x="6248520" y="2518920"/>
            <a:ext cx="4762080" cy="3333240"/>
          </a:xfrm>
          <a:prstGeom prst="roundRect">
            <a:avLst>
              <a:gd name="adj" fmla="val 3429"/>
            </a:avLst>
          </a:prstGeom>
          <a:solidFill>
            <a:srgbClr val="0f2b3d">
              <a:alpha val="80000"/>
            </a:srgbClr>
          </a:solidFill>
          <a:ln w="9360">
            <a:solidFill>
              <a:srgbClr val="8b5cf6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35" name="CustomShape 14"/>
          <p:cNvSpPr/>
          <p:nvPr/>
        </p:nvSpPr>
        <p:spPr>
          <a:xfrm>
            <a:off x="6915240" y="3143160"/>
            <a:ext cx="495000" cy="495000"/>
          </a:xfrm>
          <a:prstGeom prst="ellipse">
            <a:avLst/>
          </a:prstGeom>
          <a:solidFill>
            <a:srgbClr val="00d2d3">
              <a:alpha val="20000"/>
            </a:srgbClr>
          </a:solidFill>
          <a:ln w="9360">
            <a:solidFill>
              <a:srgbClr val="00d2d3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36" name="CustomShape 15"/>
          <p:cNvSpPr/>
          <p:nvPr/>
        </p:nvSpPr>
        <p:spPr>
          <a:xfrm>
            <a:off x="6800760" y="3733920"/>
            <a:ext cx="723600" cy="190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00" spc="-1" strike="noStrike">
                <a:solidFill>
                  <a:srgbClr val="00d2d3"/>
                </a:solidFill>
                <a:latin typeface="Calibri"/>
                <a:ea typeface="Calibri"/>
              </a:rPr>
              <a:t>Shop</a:t>
            </a:r>
            <a:endParaRPr b="0" lang="en-US" sz="900" spc="-1" strike="noStrike">
              <a:latin typeface="Arial"/>
            </a:endParaRPr>
          </a:p>
        </p:txBody>
      </p:sp>
      <p:sp>
        <p:nvSpPr>
          <p:cNvPr id="237" name="CustomShape 16"/>
          <p:cNvSpPr/>
          <p:nvPr/>
        </p:nvSpPr>
        <p:spPr>
          <a:xfrm>
            <a:off x="8153280" y="2743200"/>
            <a:ext cx="495000" cy="495000"/>
          </a:xfrm>
          <a:prstGeom prst="ellipse">
            <a:avLst/>
          </a:prstGeom>
          <a:solidFill>
            <a:srgbClr val="ffb142">
              <a:alpha val="20000"/>
            </a:srgbClr>
          </a:solidFill>
          <a:ln w="9360">
            <a:solidFill>
              <a:srgbClr val="ffb142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38" name="CustomShape 17"/>
          <p:cNvSpPr/>
          <p:nvPr/>
        </p:nvSpPr>
        <p:spPr>
          <a:xfrm>
            <a:off x="8039160" y="3333600"/>
            <a:ext cx="723600" cy="190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00" spc="-1" strike="noStrike">
                <a:solidFill>
                  <a:srgbClr val="ffb142"/>
                </a:solidFill>
                <a:latin typeface="Calibri"/>
                <a:ea typeface="Calibri"/>
              </a:rPr>
              <a:t>Estate</a:t>
            </a:r>
            <a:endParaRPr b="0" lang="en-US" sz="900" spc="-1" strike="noStrike">
              <a:latin typeface="Arial"/>
            </a:endParaRPr>
          </a:p>
        </p:txBody>
      </p:sp>
      <p:sp>
        <p:nvSpPr>
          <p:cNvPr id="239" name="CustomShape 18"/>
          <p:cNvSpPr/>
          <p:nvPr/>
        </p:nvSpPr>
        <p:spPr>
          <a:xfrm>
            <a:off x="9410760" y="3314880"/>
            <a:ext cx="495000" cy="495000"/>
          </a:xfrm>
          <a:prstGeom prst="ellipse">
            <a:avLst/>
          </a:prstGeom>
          <a:solidFill>
            <a:srgbClr val="10ac84">
              <a:alpha val="20000"/>
            </a:srgbClr>
          </a:solidFill>
          <a:ln w="9360">
            <a:solidFill>
              <a:srgbClr val="10ac84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40" name="CustomShape 19"/>
          <p:cNvSpPr/>
          <p:nvPr/>
        </p:nvSpPr>
        <p:spPr>
          <a:xfrm>
            <a:off x="9296280" y="3905280"/>
            <a:ext cx="723600" cy="190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00" spc="-1" strike="noStrike">
                <a:solidFill>
                  <a:srgbClr val="10ac84"/>
                </a:solidFill>
                <a:latin typeface="Calibri"/>
                <a:ea typeface="Calibri"/>
              </a:rPr>
              <a:t>School</a:t>
            </a:r>
            <a:endParaRPr b="0" lang="en-US" sz="900" spc="-1" strike="noStrike">
              <a:latin typeface="Arial"/>
            </a:endParaRPr>
          </a:p>
        </p:txBody>
      </p:sp>
      <p:sp>
        <p:nvSpPr>
          <p:cNvPr id="241" name="CustomShape 20"/>
          <p:cNvSpPr/>
          <p:nvPr/>
        </p:nvSpPr>
        <p:spPr>
          <a:xfrm>
            <a:off x="7734240" y="4324320"/>
            <a:ext cx="495000" cy="495000"/>
          </a:xfrm>
          <a:prstGeom prst="ellipse">
            <a:avLst/>
          </a:prstGeom>
          <a:solidFill>
            <a:srgbClr val="f53b57">
              <a:alpha val="20000"/>
            </a:srgbClr>
          </a:solidFill>
          <a:ln w="9360">
            <a:solidFill>
              <a:srgbClr val="f53b57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42" name="CustomShape 21"/>
          <p:cNvSpPr/>
          <p:nvPr/>
        </p:nvSpPr>
        <p:spPr>
          <a:xfrm>
            <a:off x="7620120" y="4915080"/>
            <a:ext cx="723600" cy="190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00" spc="-1" strike="noStrike">
                <a:solidFill>
                  <a:srgbClr val="f53b57"/>
                </a:solidFill>
                <a:latin typeface="Calibri"/>
                <a:ea typeface="Calibri"/>
              </a:rPr>
              <a:t>Street</a:t>
            </a:r>
            <a:endParaRPr b="0" lang="en-US" sz="900" spc="-1" strike="noStrike">
              <a:latin typeface="Arial"/>
            </a:endParaRPr>
          </a:p>
        </p:txBody>
      </p:sp>
      <p:sp>
        <p:nvSpPr>
          <p:cNvPr id="243" name="CustomShape 22"/>
          <p:cNvSpPr/>
          <p:nvPr/>
        </p:nvSpPr>
        <p:spPr>
          <a:xfrm>
            <a:off x="9105840" y="4629240"/>
            <a:ext cx="495000" cy="495000"/>
          </a:xfrm>
          <a:prstGeom prst="ellipse">
            <a:avLst/>
          </a:prstGeom>
          <a:solidFill>
            <a:srgbClr val="8b5cf6">
              <a:alpha val="20000"/>
            </a:srgbClr>
          </a:solidFill>
          <a:ln w="9360">
            <a:solidFill>
              <a:srgbClr val="8b5cf6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44" name="CustomShape 23"/>
          <p:cNvSpPr/>
          <p:nvPr/>
        </p:nvSpPr>
        <p:spPr>
          <a:xfrm>
            <a:off x="8991720" y="5219640"/>
            <a:ext cx="723600" cy="190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900" spc="-1" strike="noStrike">
                <a:solidFill>
                  <a:srgbClr val="8b5cf6"/>
                </a:solidFill>
                <a:latin typeface="Calibri"/>
                <a:ea typeface="Calibri"/>
              </a:rPr>
              <a:t>Clinic</a:t>
            </a:r>
            <a:endParaRPr b="0" lang="en-US" sz="900" spc="-1" strike="noStrike">
              <a:latin typeface="Arial"/>
            </a:endParaRPr>
          </a:p>
        </p:txBody>
      </p:sp>
      <p:sp>
        <p:nvSpPr>
          <p:cNvPr id="245" name="CustomShape 24"/>
          <p:cNvSpPr/>
          <p:nvPr/>
        </p:nvSpPr>
        <p:spPr>
          <a:xfrm>
            <a:off x="7162920" y="3371760"/>
            <a:ext cx="1294920" cy="28080"/>
          </a:xfrm>
          <a:prstGeom prst="roundRect">
            <a:avLst>
              <a:gd name="adj" fmla="val 50000"/>
            </a:avLst>
          </a:prstGeom>
          <a:solidFill>
            <a:srgbClr val="00d2d3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46" name="CustomShape 25"/>
          <p:cNvSpPr/>
          <p:nvPr/>
        </p:nvSpPr>
        <p:spPr>
          <a:xfrm>
            <a:off x="8458200" y="2971800"/>
            <a:ext cx="1180800" cy="28080"/>
          </a:xfrm>
          <a:prstGeom prst="roundRect">
            <a:avLst>
              <a:gd name="adj" fmla="val 50000"/>
            </a:avLst>
          </a:prstGeom>
          <a:solidFill>
            <a:srgbClr val="ffb14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47" name="CustomShape 26"/>
          <p:cNvSpPr/>
          <p:nvPr/>
        </p:nvSpPr>
        <p:spPr>
          <a:xfrm>
            <a:off x="7981920" y="4572000"/>
            <a:ext cx="1352160" cy="28080"/>
          </a:xfrm>
          <a:prstGeom prst="roundRect">
            <a:avLst>
              <a:gd name="adj" fmla="val 50000"/>
            </a:avLst>
          </a:prstGeom>
          <a:solidFill>
            <a:srgbClr val="10ac84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48" name="CustomShape 27"/>
          <p:cNvSpPr/>
          <p:nvPr/>
        </p:nvSpPr>
        <p:spPr>
          <a:xfrm>
            <a:off x="6705720" y="5219640"/>
            <a:ext cx="3809520" cy="285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1500" spc="-1" strike="noStrike">
                <a:solidFill>
                  <a:srgbClr val="f8fafc"/>
                </a:solidFill>
                <a:latin typeface="Calibri"/>
                <a:ea typeface="Calibri"/>
              </a:rPr>
              <a:t>The model does not depend on one camera. It reasons across a trusted camera graph.</a:t>
            </a:r>
            <a:endParaRPr b="0" lang="en-US" sz="1500" spc="-1" strike="noStrike">
              <a:latin typeface="Arial"/>
            </a:endParaRPr>
          </a:p>
        </p:txBody>
      </p:sp>
      <p:sp>
        <p:nvSpPr>
          <p:cNvPr id="249" name="CustomShape 28"/>
          <p:cNvSpPr/>
          <p:nvPr/>
        </p:nvSpPr>
        <p:spPr>
          <a:xfrm>
            <a:off x="533520" y="6286680"/>
            <a:ext cx="1714320" cy="228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900" spc="-1" strike="noStrike">
                <a:solidFill>
                  <a:srgbClr val="6f8298"/>
                </a:solidFill>
                <a:latin typeface="Calibri"/>
                <a:ea typeface="Calibri"/>
              </a:rPr>
              <a:t>Guardian AI V3</a:t>
            </a:r>
            <a:endParaRPr b="0" lang="en-US" sz="900" spc="-1" strike="noStrike">
              <a:latin typeface="Arial"/>
            </a:endParaRPr>
          </a:p>
        </p:txBody>
      </p:sp>
      <p:sp>
        <p:nvSpPr>
          <p:cNvPr id="250" name="CustomShape 29"/>
          <p:cNvSpPr/>
          <p:nvPr/>
        </p:nvSpPr>
        <p:spPr>
          <a:xfrm>
            <a:off x="11201400" y="6286680"/>
            <a:ext cx="456840" cy="228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r">
              <a:lnSpc>
                <a:spcPct val="100000"/>
              </a:lnSpc>
            </a:pPr>
            <a:r>
              <a:rPr b="0" lang="en-US" sz="900" spc="-1" strike="noStrike">
                <a:solidFill>
                  <a:srgbClr val="6f8298"/>
                </a:solidFill>
                <a:latin typeface="Calibri"/>
                <a:ea typeface="Calibri"/>
              </a:rPr>
              <a:t>08</a:t>
            </a:r>
            <a:endParaRPr b="0" lang="en-US" sz="9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30a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CustomShape 1"/>
          <p:cNvSpPr/>
          <p:nvPr/>
        </p:nvSpPr>
        <p:spPr>
          <a:xfrm>
            <a:off x="8667720" y="-1428840"/>
            <a:ext cx="4952520" cy="4952520"/>
          </a:xfrm>
          <a:prstGeom prst="ellipse">
            <a:avLst/>
          </a:prstGeom>
          <a:solidFill>
            <a:srgbClr val="073a52">
              <a:alpha val="34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52" name="CustomShape 2"/>
          <p:cNvSpPr/>
          <p:nvPr/>
        </p:nvSpPr>
        <p:spPr>
          <a:xfrm>
            <a:off x="-2095560" y="3619440"/>
            <a:ext cx="4952520" cy="4952520"/>
          </a:xfrm>
          <a:prstGeom prst="ellipse">
            <a:avLst/>
          </a:prstGeom>
          <a:solidFill>
            <a:srgbClr val="172554">
              <a:alpha val="40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53" name="CustomShape 3"/>
          <p:cNvSpPr/>
          <p:nvPr/>
        </p:nvSpPr>
        <p:spPr>
          <a:xfrm>
            <a:off x="0" y="0"/>
            <a:ext cx="12191760" cy="6857640"/>
          </a:xfrm>
          <a:prstGeom prst="roundRect">
            <a:avLst>
              <a:gd name="adj" fmla="val 1111"/>
            </a:avLst>
          </a:prstGeom>
          <a:solidFill>
            <a:srgbClr val="030a12">
              <a:alpha val="67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54" name="CustomShape 4"/>
          <p:cNvSpPr/>
          <p:nvPr/>
        </p:nvSpPr>
        <p:spPr>
          <a:xfrm>
            <a:off x="533520" y="399960"/>
            <a:ext cx="4381200" cy="26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980" spc="-1" strike="noStrike">
                <a:solidFill>
                  <a:srgbClr val="00d2d3"/>
                </a:solidFill>
                <a:latin typeface="Calibri"/>
                <a:ea typeface="Calibri"/>
              </a:rPr>
              <a:t>S4 + VIGIL TECHNOLOGY</a:t>
            </a:r>
            <a:endParaRPr b="0" lang="en-US" sz="980" spc="-1" strike="noStrike">
              <a:latin typeface="Arial"/>
            </a:endParaRPr>
          </a:p>
        </p:txBody>
      </p:sp>
      <p:sp>
        <p:nvSpPr>
          <p:cNvPr id="255" name="CustomShape 5"/>
          <p:cNvSpPr/>
          <p:nvPr/>
        </p:nvSpPr>
        <p:spPr>
          <a:xfrm>
            <a:off x="533520" y="819000"/>
            <a:ext cx="7810200" cy="914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3450" spc="-1" strike="noStrike">
                <a:solidFill>
                  <a:srgbClr val="f8fafc"/>
                </a:solidFill>
                <a:latin typeface="Calibri"/>
                <a:ea typeface="Calibri"/>
              </a:rPr>
              <a:t>Vigil gives S4 the vision layer: detection, handoff, tracking, and memory.</a:t>
            </a:r>
            <a:endParaRPr b="0" lang="en-US" sz="3450" spc="-1" strike="noStrike">
              <a:latin typeface="Arial"/>
            </a:endParaRPr>
          </a:p>
        </p:txBody>
      </p:sp>
      <p:sp>
        <p:nvSpPr>
          <p:cNvPr id="256" name="CustomShape 6"/>
          <p:cNvSpPr/>
          <p:nvPr/>
        </p:nvSpPr>
        <p:spPr>
          <a:xfrm>
            <a:off x="552600" y="1771560"/>
            <a:ext cx="8096040" cy="437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350" spc="-1" strike="noStrike">
                <a:solidFill>
                  <a:srgbClr val="b7c7d9"/>
                </a:solidFill>
                <a:latin typeface="Calibri"/>
                <a:ea typeface="Calibri"/>
              </a:rPr>
              <a:t>The deck can credibly say this because Vigil already includes the architecture for RTSP analysis, LPR, tracking, sensor fusion, and tiered vision reasoning.</a:t>
            </a:r>
            <a:endParaRPr b="0" lang="en-US" sz="1350" spc="-1" strike="noStrike">
              <a:latin typeface="Arial"/>
            </a:endParaRPr>
          </a:p>
        </p:txBody>
      </p:sp>
      <p:sp>
        <p:nvSpPr>
          <p:cNvPr id="257" name="CustomShape 7"/>
          <p:cNvSpPr/>
          <p:nvPr/>
        </p:nvSpPr>
        <p:spPr>
          <a:xfrm>
            <a:off x="533520" y="2343240"/>
            <a:ext cx="1180800" cy="37800"/>
          </a:xfrm>
          <a:prstGeom prst="roundRect">
            <a:avLst>
              <a:gd name="adj" fmla="val 50000"/>
            </a:avLst>
          </a:prstGeom>
          <a:solidFill>
            <a:srgbClr val="00d2d3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58" name="CustomShape 8"/>
          <p:cNvSpPr/>
          <p:nvPr/>
        </p:nvSpPr>
        <p:spPr>
          <a:xfrm>
            <a:off x="800280" y="2914560"/>
            <a:ext cx="4686120" cy="1161720"/>
          </a:xfrm>
          <a:prstGeom prst="roundRect">
            <a:avLst>
              <a:gd name="adj" fmla="val 9836"/>
            </a:avLst>
          </a:prstGeom>
          <a:solidFill>
            <a:srgbClr val="0f2b3d">
              <a:alpha val="80000"/>
            </a:srgbClr>
          </a:solidFill>
          <a:ln w="9360">
            <a:solidFill>
              <a:srgbClr val="ffb142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59" name="CustomShape 9"/>
          <p:cNvSpPr/>
          <p:nvPr/>
        </p:nvSpPr>
        <p:spPr>
          <a:xfrm>
            <a:off x="1066680" y="3124080"/>
            <a:ext cx="4095360" cy="399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1879" spc="-1" strike="noStrike">
                <a:solidFill>
                  <a:srgbClr val="ffb142"/>
                </a:solidFill>
                <a:latin typeface="Calibri"/>
                <a:ea typeface="Calibri"/>
              </a:rPr>
              <a:t>LPR</a:t>
            </a:r>
            <a:endParaRPr b="0" lang="en-US" sz="1879" spc="-1" strike="noStrike">
              <a:latin typeface="Arial"/>
            </a:endParaRPr>
          </a:p>
        </p:txBody>
      </p:sp>
      <p:sp>
        <p:nvSpPr>
          <p:cNvPr id="260" name="CustomShape 10"/>
          <p:cNvSpPr/>
          <p:nvPr/>
        </p:nvSpPr>
        <p:spPr>
          <a:xfrm>
            <a:off x="1066680" y="3600360"/>
            <a:ext cx="4000320" cy="380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200" spc="-1" strike="noStrike">
                <a:solidFill>
                  <a:srgbClr val="f8fafc"/>
                </a:solidFill>
                <a:latin typeface="Calibri"/>
                <a:ea typeface="Calibri"/>
              </a:rPr>
              <a:t>Naija plate parsing, OCR ambiguity handling, whitelist/watchlist matching.</a:t>
            </a:r>
            <a:endParaRPr b="0" lang="en-US" sz="1200" spc="-1" strike="noStrike">
              <a:latin typeface="Arial"/>
            </a:endParaRPr>
          </a:p>
        </p:txBody>
      </p:sp>
      <p:sp>
        <p:nvSpPr>
          <p:cNvPr id="261" name="CustomShape 11"/>
          <p:cNvSpPr/>
          <p:nvPr/>
        </p:nvSpPr>
        <p:spPr>
          <a:xfrm>
            <a:off x="6134040" y="2914560"/>
            <a:ext cx="4686120" cy="1161720"/>
          </a:xfrm>
          <a:prstGeom prst="roundRect">
            <a:avLst>
              <a:gd name="adj" fmla="val 9836"/>
            </a:avLst>
          </a:prstGeom>
          <a:solidFill>
            <a:srgbClr val="0f2b3d">
              <a:alpha val="80000"/>
            </a:srgbClr>
          </a:solidFill>
          <a:ln w="9360">
            <a:solidFill>
              <a:srgbClr val="00d2d3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62" name="CustomShape 12"/>
          <p:cNvSpPr/>
          <p:nvPr/>
        </p:nvSpPr>
        <p:spPr>
          <a:xfrm>
            <a:off x="6400800" y="3124080"/>
            <a:ext cx="4095360" cy="399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1879" spc="-1" strike="noStrike">
                <a:solidFill>
                  <a:srgbClr val="00d2d3"/>
                </a:solidFill>
                <a:latin typeface="Calibri"/>
                <a:ea typeface="Calibri"/>
              </a:rPr>
              <a:t>Multi-camera handoff</a:t>
            </a:r>
            <a:endParaRPr b="0" lang="en-US" sz="1879" spc="-1" strike="noStrike">
              <a:latin typeface="Arial"/>
            </a:endParaRPr>
          </a:p>
        </p:txBody>
      </p:sp>
      <p:sp>
        <p:nvSpPr>
          <p:cNvPr id="263" name="CustomShape 13"/>
          <p:cNvSpPr/>
          <p:nvPr/>
        </p:nvSpPr>
        <p:spPr>
          <a:xfrm>
            <a:off x="6400800" y="3600360"/>
            <a:ext cx="4000320" cy="380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200" spc="-1" strike="noStrike">
                <a:solidFill>
                  <a:srgbClr val="f8fafc"/>
                </a:solidFill>
                <a:latin typeface="Calibri"/>
                <a:ea typeface="Calibri"/>
              </a:rPr>
              <a:t>RTSP workers, object detection, embeddings, track manager, event aggregation.</a:t>
            </a:r>
            <a:endParaRPr b="0" lang="en-US" sz="1200" spc="-1" strike="noStrike">
              <a:latin typeface="Arial"/>
            </a:endParaRPr>
          </a:p>
        </p:txBody>
      </p:sp>
      <p:sp>
        <p:nvSpPr>
          <p:cNvPr id="264" name="CustomShape 14"/>
          <p:cNvSpPr/>
          <p:nvPr/>
        </p:nvSpPr>
        <p:spPr>
          <a:xfrm>
            <a:off x="800280" y="4381560"/>
            <a:ext cx="4686120" cy="1161720"/>
          </a:xfrm>
          <a:prstGeom prst="roundRect">
            <a:avLst>
              <a:gd name="adj" fmla="val 9836"/>
            </a:avLst>
          </a:prstGeom>
          <a:solidFill>
            <a:srgbClr val="0f2b3d">
              <a:alpha val="80000"/>
            </a:srgbClr>
          </a:solidFill>
          <a:ln w="9360">
            <a:solidFill>
              <a:srgbClr val="10ac84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65" name="CustomShape 15"/>
          <p:cNvSpPr/>
          <p:nvPr/>
        </p:nvSpPr>
        <p:spPr>
          <a:xfrm>
            <a:off x="1066680" y="4591080"/>
            <a:ext cx="4095360" cy="399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1879" spc="-1" strike="noStrike">
                <a:solidFill>
                  <a:srgbClr val="10ac84"/>
                </a:solidFill>
                <a:latin typeface="Calibri"/>
                <a:ea typeface="Calibri"/>
              </a:rPr>
              <a:t>Trajectory intelligence</a:t>
            </a:r>
            <a:endParaRPr b="0" lang="en-US" sz="1879" spc="-1" strike="noStrike">
              <a:latin typeface="Arial"/>
            </a:endParaRPr>
          </a:p>
        </p:txBody>
      </p:sp>
      <p:sp>
        <p:nvSpPr>
          <p:cNvPr id="266" name="CustomShape 16"/>
          <p:cNvSpPr/>
          <p:nvPr/>
        </p:nvSpPr>
        <p:spPr>
          <a:xfrm>
            <a:off x="1066680" y="5067360"/>
            <a:ext cx="4000320" cy="380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200" spc="-1" strike="noStrike">
                <a:solidFill>
                  <a:srgbClr val="f8fafc"/>
                </a:solidFill>
                <a:latin typeface="Calibri"/>
                <a:ea typeface="Calibri"/>
              </a:rPr>
              <a:t>Speed, heading, last seen, predicted next camera, and intercept suggestion.</a:t>
            </a:r>
            <a:endParaRPr b="0" lang="en-US" sz="1200" spc="-1" strike="noStrike">
              <a:latin typeface="Arial"/>
            </a:endParaRPr>
          </a:p>
        </p:txBody>
      </p:sp>
      <p:sp>
        <p:nvSpPr>
          <p:cNvPr id="267" name="CustomShape 17"/>
          <p:cNvSpPr/>
          <p:nvPr/>
        </p:nvSpPr>
        <p:spPr>
          <a:xfrm>
            <a:off x="6134040" y="4381560"/>
            <a:ext cx="4686120" cy="1161720"/>
          </a:xfrm>
          <a:prstGeom prst="roundRect">
            <a:avLst>
              <a:gd name="adj" fmla="val 9836"/>
            </a:avLst>
          </a:prstGeom>
          <a:solidFill>
            <a:srgbClr val="0f2b3d">
              <a:alpha val="80000"/>
            </a:srgbClr>
          </a:solidFill>
          <a:ln w="9360">
            <a:solidFill>
              <a:srgbClr val="8b5cf6">
                <a:alpha val="4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68" name="CustomShape 18"/>
          <p:cNvSpPr/>
          <p:nvPr/>
        </p:nvSpPr>
        <p:spPr>
          <a:xfrm>
            <a:off x="6400800" y="4591080"/>
            <a:ext cx="4095360" cy="399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1879" spc="-1" strike="noStrike">
                <a:solidFill>
                  <a:srgbClr val="8b5cf6"/>
                </a:solidFill>
                <a:latin typeface="Calibri"/>
                <a:ea typeface="Calibri"/>
              </a:rPr>
              <a:t>Vision reasoning</a:t>
            </a:r>
            <a:endParaRPr b="0" lang="en-US" sz="1879" spc="-1" strike="noStrike">
              <a:latin typeface="Arial"/>
            </a:endParaRPr>
          </a:p>
        </p:txBody>
      </p:sp>
      <p:sp>
        <p:nvSpPr>
          <p:cNvPr id="269" name="CustomShape 19"/>
          <p:cNvSpPr/>
          <p:nvPr/>
        </p:nvSpPr>
        <p:spPr>
          <a:xfrm>
            <a:off x="6400800" y="5067360"/>
            <a:ext cx="4000320" cy="380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200" spc="-1" strike="noStrike">
                <a:solidFill>
                  <a:srgbClr val="f8fafc"/>
                </a:solidFill>
                <a:latin typeface="Calibri"/>
                <a:ea typeface="Calibri"/>
              </a:rPr>
              <a:t>Tiered model router: cheap confirmation, premium narrative, report generation.</a:t>
            </a:r>
            <a:endParaRPr b="0" lang="en-US" sz="1200" spc="-1" strike="noStrike">
              <a:latin typeface="Arial"/>
            </a:endParaRPr>
          </a:p>
        </p:txBody>
      </p:sp>
      <p:sp>
        <p:nvSpPr>
          <p:cNvPr id="270" name="CustomShape 20"/>
          <p:cNvSpPr/>
          <p:nvPr/>
        </p:nvSpPr>
        <p:spPr>
          <a:xfrm>
            <a:off x="533520" y="6286680"/>
            <a:ext cx="1714320" cy="228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900" spc="-1" strike="noStrike">
                <a:solidFill>
                  <a:srgbClr val="6f8298"/>
                </a:solidFill>
                <a:latin typeface="Calibri"/>
                <a:ea typeface="Calibri"/>
              </a:rPr>
              <a:t>Guardian AI V3</a:t>
            </a:r>
            <a:endParaRPr b="0" lang="en-US" sz="900" spc="-1" strike="noStrike">
              <a:latin typeface="Arial"/>
            </a:endParaRPr>
          </a:p>
        </p:txBody>
      </p:sp>
      <p:sp>
        <p:nvSpPr>
          <p:cNvPr id="271" name="CustomShape 21"/>
          <p:cNvSpPr/>
          <p:nvPr/>
        </p:nvSpPr>
        <p:spPr>
          <a:xfrm>
            <a:off x="11201400" y="6286680"/>
            <a:ext cx="456840" cy="228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r">
              <a:lnSpc>
                <a:spcPct val="100000"/>
              </a:lnSpc>
            </a:pPr>
            <a:r>
              <a:rPr b="0" lang="en-US" sz="900" spc="-1" strike="noStrike">
                <a:solidFill>
                  <a:srgbClr val="6f8298"/>
                </a:solidFill>
                <a:latin typeface="Calibri"/>
                <a:ea typeface="Calibri"/>
              </a:rPr>
              <a:t>09</a:t>
            </a:r>
            <a:endParaRPr b="0" lang="en-US" sz="9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Application>Neat_Office/6.2.8.2$Windows_x86 LibreOffice_project/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2026-07-14T07:21:30Z</dcterms:created>
  <dc:creator>Walnut Exporter</dc:creator>
  <dc:description/>
  <dc:language>en-US</dc:language>
  <cp:lastModifiedBy/>
  <dcterms:modified xsi:type="dcterms:W3CDTF">2026-07-14T07:58:28Z</dcterms:modified>
  <cp:revision>1</cp:revision>
  <dc:subject/>
  <dc:title>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Security">
    <vt:i4>0</vt:i4>
  </property>
  <property fmtid="{D5CDD505-2E9C-101B-9397-08002B2CF9AE}" pid="3" name="HiddenSlides">
    <vt:i4>0</vt:i4>
  </property>
  <property fmtid="{D5CDD505-2E9C-101B-9397-08002B2CF9AE}" pid="4" name="Notes">
    <vt:i4>0</vt:i4>
  </property>
  <property fmtid="{D5CDD505-2E9C-101B-9397-08002B2CF9AE}" pid="5" name="PresentationFormat">
    <vt:lpwstr>Converted Presentation</vt:lpwstr>
  </property>
  <property fmtid="{D5CDD505-2E9C-101B-9397-08002B2CF9AE}" pid="6" name="ShareDoc">
    <vt:bool>0</vt:bool>
  </property>
  <property fmtid="{D5CDD505-2E9C-101B-9397-08002B2CF9AE}" pid="7" name="Slides">
    <vt:i4>0</vt:i4>
  </property>
</Properties>
</file>